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aleway"/>
      <p:regular r:id="rId34"/>
      <p:bold r:id="rId35"/>
      <p:italic r:id="rId36"/>
      <p:boldItalic r:id="rId37"/>
    </p:embeddedFont>
    <p:embeddedFont>
      <p:font typeface="Lat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20" Type="http://schemas.openxmlformats.org/officeDocument/2006/relationships/slide" Target="slides/slide15.xml"/><Relationship Id="rId41" Type="http://schemas.openxmlformats.org/officeDocument/2006/relationships/font" Target="fonts/Lat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aleway-bold.fntdata"/><Relationship Id="rId12" Type="http://schemas.openxmlformats.org/officeDocument/2006/relationships/slide" Target="slides/slide7.xml"/><Relationship Id="rId34" Type="http://schemas.openxmlformats.org/officeDocument/2006/relationships/font" Target="fonts/Raleway-regular.fntdata"/><Relationship Id="rId15" Type="http://schemas.openxmlformats.org/officeDocument/2006/relationships/slide" Target="slides/slide10.xml"/><Relationship Id="rId37" Type="http://schemas.openxmlformats.org/officeDocument/2006/relationships/font" Target="fonts/Raleway-boldItalic.fntdata"/><Relationship Id="rId14" Type="http://schemas.openxmlformats.org/officeDocument/2006/relationships/slide" Target="slides/slide9.xml"/><Relationship Id="rId36" Type="http://schemas.openxmlformats.org/officeDocument/2006/relationships/font" Target="fonts/Raleway-italic.fntdata"/><Relationship Id="rId17" Type="http://schemas.openxmlformats.org/officeDocument/2006/relationships/slide" Target="slides/slide12.xml"/><Relationship Id="rId39" Type="http://schemas.openxmlformats.org/officeDocument/2006/relationships/font" Target="fonts/Lato-bold.fntdata"/><Relationship Id="rId16" Type="http://schemas.openxmlformats.org/officeDocument/2006/relationships/slide" Target="slides/slide11.xml"/><Relationship Id="rId38" Type="http://schemas.openxmlformats.org/officeDocument/2006/relationships/font" Target="fonts/La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f88252dc4_0_1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f88252dc4_0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e3e1a57ea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e3e1a57ea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f88252dc4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f88252dc4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f88252dc4_0_1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f88252dc4_0_1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1e3e1a57ea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1e3e1a57ea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1e3e1a57ea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1e3e1a57ea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Stock predictions are based on time series </a:t>
            </a:r>
            <a:r>
              <a:rPr lang="en-GB"/>
              <a:t>models (with linear regression)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Try out RIMA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Try out facebook profit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Limitations: weekends/holidays effect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1fc10633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1fc10633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f88252dc4_0_1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f88252dc4_0_1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1e3e1a57ea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1e3e1a57ea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f88252dc4_0_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f88252dc4_0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f88252dc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f88252dc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20bc264ac0_0_10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120bc264ac0_0_10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20bc264ac0_0_10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20bc264ac0_0_10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20bc264ac0_0_1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20bc264ac0_0_1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20bc264ac0_0_1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120bc264ac0_0_1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20bc264ac0_0_1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120bc264ac0_0_1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f88252dc4_0_1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f88252dc4_0_1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1f88252dc4_0_1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1f88252dc4_0_1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1e4efb1a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1e4efb1a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f88252dc4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f88252dc4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f88252dc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f88252dc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e3e1a577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1e3e1a577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e3e1a577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1e3e1a577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88252dc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88252dc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Relationship Id="rId4" Type="http://schemas.openxmlformats.org/officeDocument/2006/relationships/image" Target="../media/image14.jpg"/><Relationship Id="rId5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7.xml"/><Relationship Id="rId10" Type="http://schemas.openxmlformats.org/officeDocument/2006/relationships/slide" Target="/ppt/slides/slide10.xml"/><Relationship Id="rId13" Type="http://schemas.openxmlformats.org/officeDocument/2006/relationships/slide" Target="/ppt/slides/slide25.xml"/><Relationship Id="rId12" Type="http://schemas.openxmlformats.org/officeDocument/2006/relationships/slide" Target="/ppt/slides/slide13.xml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5.xml"/><Relationship Id="rId9" Type="http://schemas.openxmlformats.org/officeDocument/2006/relationships/slide" Target="/ppt/slides/slide12.xml"/><Relationship Id="rId14" Type="http://schemas.openxmlformats.org/officeDocument/2006/relationships/slide" Target="/ppt/slides/slide26.xml"/><Relationship Id="rId5" Type="http://schemas.openxmlformats.org/officeDocument/2006/relationships/slide" Target="/ppt/slides/slide8.xml"/><Relationship Id="rId6" Type="http://schemas.openxmlformats.org/officeDocument/2006/relationships/slide" Target="/ppt/slides/slide8.xml"/><Relationship Id="rId7" Type="http://schemas.openxmlformats.org/officeDocument/2006/relationships/slide" Target="/ppt/slides/slide9.xml"/><Relationship Id="rId8" Type="http://schemas.openxmlformats.org/officeDocument/2006/relationships/slide" Target="/ppt/slides/slide9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investopedia.com/terms/e/environmental-social-and-governance-esg-criteria.asp" TargetMode="External"/><Relationship Id="rId4" Type="http://schemas.openxmlformats.org/officeDocument/2006/relationships/hyperlink" Target="https://ca.finance.yahoo.com/" TargetMode="External"/><Relationship Id="rId5" Type="http://schemas.openxmlformats.org/officeDocument/2006/relationships/hyperlink" Target="https://ca.finance.yahoo.com/" TargetMode="External"/><Relationship Id="rId6" Type="http://schemas.openxmlformats.org/officeDocument/2006/relationships/hyperlink" Target="https://www.forbes.com/just-companies/" TargetMode="External"/><Relationship Id="rId7" Type="http://schemas.openxmlformats.org/officeDocument/2006/relationships/hyperlink" Target="https://en.wikipedia.org/wiki/List_of_S%26P_500_companies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729450" y="1322450"/>
            <a:ext cx="48909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>
                <a:solidFill>
                  <a:srgbClr val="000000"/>
                </a:solidFill>
              </a:rPr>
              <a:t>Environmental, Social, and Governance (ESG) and you!</a:t>
            </a:r>
            <a:endParaRPr sz="2800"/>
          </a:p>
        </p:txBody>
      </p:sp>
      <p:sp>
        <p:nvSpPr>
          <p:cNvPr id="177" name="Google Shape;177;p18"/>
          <p:cNvSpPr txBox="1"/>
          <p:nvPr>
            <p:ph idx="1" type="subTitle"/>
          </p:nvPr>
        </p:nvSpPr>
        <p:spPr>
          <a:xfrm>
            <a:off x="729563" y="2998272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Does</a:t>
            </a:r>
            <a:r>
              <a:rPr b="1" lang="en-GB" sz="1400"/>
              <a:t> improving </a:t>
            </a:r>
            <a:r>
              <a:rPr b="1" lang="en-GB" sz="1400"/>
              <a:t>your company’s </a:t>
            </a:r>
            <a:r>
              <a:rPr b="1" lang="en-GB" sz="1400"/>
              <a:t>sustainability</a:t>
            </a:r>
            <a:r>
              <a:rPr b="1" lang="en-GB" sz="1400"/>
              <a:t> model help your bottom line?</a:t>
            </a:r>
            <a:endParaRPr b="1" sz="1400"/>
          </a:p>
        </p:txBody>
      </p:sp>
      <p:sp>
        <p:nvSpPr>
          <p:cNvPr id="178" name="Google Shape;178;p18"/>
          <p:cNvSpPr/>
          <p:nvPr/>
        </p:nvSpPr>
        <p:spPr>
          <a:xfrm>
            <a:off x="1379725" y="165750"/>
            <a:ext cx="1365000" cy="12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"/>
          <p:cNvSpPr txBox="1"/>
          <p:nvPr>
            <p:ph type="title"/>
          </p:nvPr>
        </p:nvSpPr>
        <p:spPr>
          <a:xfrm>
            <a:off x="730000" y="1318650"/>
            <a:ext cx="36366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Target audience</a:t>
            </a:r>
            <a:endParaRPr/>
          </a:p>
        </p:txBody>
      </p:sp>
      <p:sp>
        <p:nvSpPr>
          <p:cNvPr id="253" name="Google Shape;253;p27"/>
          <p:cNvSpPr txBox="1"/>
          <p:nvPr>
            <p:ph idx="1" type="body"/>
          </p:nvPr>
        </p:nvSpPr>
        <p:spPr>
          <a:xfrm>
            <a:off x="721225" y="1965150"/>
            <a:ext cx="3636600" cy="8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Our dashboard is directed at </a:t>
            </a:r>
            <a:r>
              <a:rPr lang="en-GB" sz="1100"/>
              <a:t>financial</a:t>
            </a:r>
            <a:r>
              <a:rPr lang="en-GB" sz="1100"/>
              <a:t> investors who are looking to build their portfolio </a:t>
            </a:r>
            <a:r>
              <a:rPr lang="en-GB" sz="1100"/>
              <a:t>with</a:t>
            </a:r>
            <a:r>
              <a:rPr lang="en-GB" sz="1100"/>
              <a:t> </a:t>
            </a:r>
            <a:r>
              <a:rPr lang="en-GB" sz="1100"/>
              <a:t>sustainability</a:t>
            </a:r>
            <a:r>
              <a:rPr lang="en-GB" sz="1100"/>
              <a:t> in mind.</a:t>
            </a:r>
            <a:endParaRPr sz="1100"/>
          </a:p>
        </p:txBody>
      </p:sp>
      <p:sp>
        <p:nvSpPr>
          <p:cNvPr id="254" name="Google Shape;254;p27"/>
          <p:cNvSpPr txBox="1"/>
          <p:nvPr/>
        </p:nvSpPr>
        <p:spPr>
          <a:xfrm>
            <a:off x="734530" y="30831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01    | </a:t>
            </a:r>
            <a:r>
              <a:rPr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Point 1 on outcome / results</a:t>
            </a:r>
            <a:endParaRPr/>
          </a:p>
        </p:txBody>
      </p:sp>
      <p:sp>
        <p:nvSpPr>
          <p:cNvPr id="255" name="Google Shape;255;p27"/>
          <p:cNvSpPr txBox="1"/>
          <p:nvPr/>
        </p:nvSpPr>
        <p:spPr>
          <a:xfrm>
            <a:off x="734530" y="33444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02    |</a:t>
            </a:r>
            <a:r>
              <a:rPr b="1" lang="en-GB" sz="10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53C6A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Point 2 on outcome / results</a:t>
            </a:r>
            <a:endParaRPr/>
          </a:p>
        </p:txBody>
      </p:sp>
      <p:sp>
        <p:nvSpPr>
          <p:cNvPr id="256" name="Google Shape;256;p27"/>
          <p:cNvSpPr txBox="1"/>
          <p:nvPr/>
        </p:nvSpPr>
        <p:spPr>
          <a:xfrm>
            <a:off x="734530" y="36057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03    |</a:t>
            </a:r>
            <a:r>
              <a:rPr b="1" lang="en-GB" sz="10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Point 3 on outcome / results</a:t>
            </a:r>
            <a:endParaRPr/>
          </a:p>
        </p:txBody>
      </p:sp>
      <p:sp>
        <p:nvSpPr>
          <p:cNvPr id="257" name="Google Shape;257;p27"/>
          <p:cNvSpPr txBox="1"/>
          <p:nvPr/>
        </p:nvSpPr>
        <p:spPr>
          <a:xfrm>
            <a:off x="734530" y="38670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04    |</a:t>
            </a:r>
            <a:r>
              <a:rPr b="1"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Point 4 on outcome / results</a:t>
            </a:r>
            <a:endParaRPr sz="1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Google Shape;258;p27"/>
          <p:cNvSpPr txBox="1"/>
          <p:nvPr/>
        </p:nvSpPr>
        <p:spPr>
          <a:xfrm>
            <a:off x="734530" y="41283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05    | </a:t>
            </a:r>
            <a:r>
              <a:rPr lang="en-GB" sz="1000">
                <a:solidFill>
                  <a:srgbClr val="53C6A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Point 5 on outcome / results</a:t>
            </a:r>
            <a:endParaRPr/>
          </a:p>
        </p:txBody>
      </p:sp>
      <p:pic>
        <p:nvPicPr>
          <p:cNvPr id="259" name="Google Shape;2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6750" y="882804"/>
            <a:ext cx="3997249" cy="3866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8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The Data Source</a:t>
            </a:r>
            <a:endParaRPr sz="1200"/>
          </a:p>
        </p:txBody>
      </p:sp>
      <p:sp>
        <p:nvSpPr>
          <p:cNvPr id="265" name="Google Shape;265;p28"/>
          <p:cNvSpPr txBox="1"/>
          <p:nvPr>
            <p:ph idx="4294967295" type="body"/>
          </p:nvPr>
        </p:nvSpPr>
        <p:spPr>
          <a:xfrm>
            <a:off x="369525" y="1749350"/>
            <a:ext cx="7820100" cy="28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FFFFFF"/>
                </a:solidFill>
              </a:rPr>
              <a:t>Our data is from Yahoo! Finance. </a:t>
            </a:r>
            <a:endParaRPr sz="26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S</a:t>
            </a:r>
            <a:r>
              <a:rPr lang="en-GB" sz="1800">
                <a:solidFill>
                  <a:srgbClr val="FFFFFF"/>
                </a:solidFill>
              </a:rPr>
              <a:t>ustainability</a:t>
            </a:r>
            <a:r>
              <a:rPr lang="en-GB" sz="1800">
                <a:solidFill>
                  <a:srgbClr val="FFFFFF"/>
                </a:solidFill>
              </a:rPr>
              <a:t> parameters like environment, social, even public sentiment for various companies which have been rated highly based on their ESG initiatives.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Five years of </a:t>
            </a:r>
            <a:r>
              <a:rPr lang="en-GB" sz="1800">
                <a:solidFill>
                  <a:srgbClr val="FFFFFF"/>
                </a:solidFill>
              </a:rPr>
              <a:t>h</a:t>
            </a:r>
            <a:r>
              <a:rPr lang="en-GB" sz="1800">
                <a:solidFill>
                  <a:srgbClr val="FFFFFF"/>
                </a:solidFill>
              </a:rPr>
              <a:t>istorical stock price data to predict the stock prices using machine learning.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"/>
          <p:cNvSpPr txBox="1"/>
          <p:nvPr>
            <p:ph type="title"/>
          </p:nvPr>
        </p:nvSpPr>
        <p:spPr>
          <a:xfrm>
            <a:off x="730000" y="1318650"/>
            <a:ext cx="3554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Database</a:t>
            </a:r>
            <a:r>
              <a:rPr lang="en-GB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Framework</a:t>
            </a:r>
            <a:endParaRPr/>
          </a:p>
        </p:txBody>
      </p:sp>
      <p:sp>
        <p:nvSpPr>
          <p:cNvPr id="271" name="Google Shape;271;p29"/>
          <p:cNvSpPr txBox="1"/>
          <p:nvPr>
            <p:ph idx="1" type="body"/>
          </p:nvPr>
        </p:nvSpPr>
        <p:spPr>
          <a:xfrm>
            <a:off x="721225" y="2434125"/>
            <a:ext cx="2155800" cy="25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Our Database contains:</a:t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●"/>
            </a:pPr>
            <a:r>
              <a:rPr lang="en-GB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stocks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●"/>
            </a:pPr>
            <a:r>
              <a:rPr lang="en-GB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controversy_type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●"/>
            </a:pPr>
            <a:r>
              <a:rPr lang="en-GB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business_controversy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●"/>
            </a:pPr>
            <a:r>
              <a:rPr lang="en-GB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esg_full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●"/>
            </a:pPr>
            <a:r>
              <a:rPr lang="en-GB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stock_details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29"/>
          <p:cNvPicPr preferRelativeResize="0"/>
          <p:nvPr/>
        </p:nvPicPr>
        <p:blipFill rotWithShape="1">
          <a:blip r:embed="rId3">
            <a:alphaModFix/>
          </a:blip>
          <a:srcRect b="2515" l="0" r="1970" t="0"/>
          <a:stretch/>
        </p:blipFill>
        <p:spPr>
          <a:xfrm>
            <a:off x="2876950" y="916775"/>
            <a:ext cx="6160851" cy="396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 txBox="1"/>
          <p:nvPr>
            <p:ph type="title"/>
          </p:nvPr>
        </p:nvSpPr>
        <p:spPr>
          <a:xfrm>
            <a:off x="729450" y="1367864"/>
            <a:ext cx="7688400" cy="53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Exploration</a:t>
            </a:r>
            <a:endParaRPr sz="1000"/>
          </a:p>
        </p:txBody>
      </p:sp>
      <p:pic>
        <p:nvPicPr>
          <p:cNvPr id="278" name="Google Shape;278;p30"/>
          <p:cNvPicPr preferRelativeResize="0"/>
          <p:nvPr/>
        </p:nvPicPr>
        <p:blipFill rotWithShape="1">
          <a:blip r:embed="rId3">
            <a:alphaModFix/>
          </a:blip>
          <a:srcRect b="9494" l="0" r="0" t="9494"/>
          <a:stretch/>
        </p:blipFill>
        <p:spPr>
          <a:xfrm>
            <a:off x="830400" y="2091180"/>
            <a:ext cx="2501200" cy="1267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0"/>
          <p:cNvSpPr txBox="1"/>
          <p:nvPr/>
        </p:nvSpPr>
        <p:spPr>
          <a:xfrm>
            <a:off x="862816" y="2418212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01</a:t>
            </a:r>
            <a:r>
              <a:rPr b="1" lang="en-GB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80" name="Google Shape;280;p30"/>
          <p:cNvGrpSpPr/>
          <p:nvPr/>
        </p:nvGrpSpPr>
        <p:grpSpPr>
          <a:xfrm>
            <a:off x="830400" y="3274596"/>
            <a:ext cx="2501700" cy="1353953"/>
            <a:chOff x="830400" y="3274596"/>
            <a:chExt cx="2501700" cy="1353953"/>
          </a:xfrm>
        </p:grpSpPr>
        <p:sp>
          <p:nvSpPr>
            <p:cNvPr id="281" name="Google Shape;281;p30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0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30"/>
          <p:cNvSpPr txBox="1"/>
          <p:nvPr>
            <p:ph type="title"/>
          </p:nvPr>
        </p:nvSpPr>
        <p:spPr>
          <a:xfrm>
            <a:off x="967525" y="3455476"/>
            <a:ext cx="2238300" cy="32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Data </a:t>
            </a:r>
            <a:r>
              <a:rPr lang="en-GB" sz="1000"/>
              <a:t>Preprocessing</a:t>
            </a:r>
            <a:endParaRPr sz="1000"/>
          </a:p>
        </p:txBody>
      </p:sp>
      <p:sp>
        <p:nvSpPr>
          <p:cNvPr id="284" name="Google Shape;284;p30"/>
          <p:cNvSpPr txBox="1"/>
          <p:nvPr>
            <p:ph idx="4294967295" type="body"/>
          </p:nvPr>
        </p:nvSpPr>
        <p:spPr>
          <a:xfrm>
            <a:off x="830575" y="3782175"/>
            <a:ext cx="2470200" cy="8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GB" sz="10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Remove duplicate/null data.</a:t>
            </a:r>
            <a:endParaRPr sz="1000">
              <a:solidFill>
                <a:srgbClr val="2B2B2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GB" sz="10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Break data into smaller tables</a:t>
            </a:r>
            <a:endParaRPr sz="1000">
              <a:solidFill>
                <a:srgbClr val="2B2B2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GB" sz="10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Remove noisy data</a:t>
            </a:r>
            <a:endParaRPr sz="500"/>
          </a:p>
        </p:txBody>
      </p:sp>
      <p:pic>
        <p:nvPicPr>
          <p:cNvPr id="285" name="Google Shape;285;p30"/>
          <p:cNvPicPr preferRelativeResize="0"/>
          <p:nvPr/>
        </p:nvPicPr>
        <p:blipFill rotWithShape="1">
          <a:blip r:embed="rId4">
            <a:alphaModFix/>
          </a:blip>
          <a:srcRect b="12062" l="0" r="0" t="12070"/>
          <a:stretch/>
        </p:blipFill>
        <p:spPr>
          <a:xfrm>
            <a:off x="3332867" y="3359013"/>
            <a:ext cx="2501196" cy="126783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0"/>
          <p:cNvSpPr txBox="1"/>
          <p:nvPr/>
        </p:nvSpPr>
        <p:spPr>
          <a:xfrm>
            <a:off x="3389243" y="3563077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r>
              <a:rPr b="1" lang="en-GB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 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87" name="Google Shape;287;p30"/>
          <p:cNvGrpSpPr/>
          <p:nvPr/>
        </p:nvGrpSpPr>
        <p:grpSpPr>
          <a:xfrm flipH="1" rot="10800000">
            <a:off x="3332867" y="2091171"/>
            <a:ext cx="2501700" cy="1353953"/>
            <a:chOff x="830400" y="3274596"/>
            <a:chExt cx="2501700" cy="1353953"/>
          </a:xfrm>
        </p:grpSpPr>
        <p:sp>
          <p:nvSpPr>
            <p:cNvPr id="288" name="Google Shape;288;p30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30"/>
          <p:cNvSpPr txBox="1"/>
          <p:nvPr>
            <p:ph type="title"/>
          </p:nvPr>
        </p:nvSpPr>
        <p:spPr>
          <a:xfrm>
            <a:off x="3464300" y="2176251"/>
            <a:ext cx="2238300" cy="32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Feature Engineering</a:t>
            </a:r>
            <a:endParaRPr sz="1000"/>
          </a:p>
        </p:txBody>
      </p:sp>
      <p:sp>
        <p:nvSpPr>
          <p:cNvPr id="291" name="Google Shape;291;p30"/>
          <p:cNvSpPr txBox="1"/>
          <p:nvPr>
            <p:ph idx="4294967295" type="body"/>
          </p:nvPr>
        </p:nvSpPr>
        <p:spPr>
          <a:xfrm>
            <a:off x="3332875" y="2506475"/>
            <a:ext cx="2470200" cy="8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GB" sz="10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Identify features  for optimal performance.</a:t>
            </a:r>
            <a:endParaRPr sz="1000">
              <a:solidFill>
                <a:srgbClr val="2B2B2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GB" sz="10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Ensure proper encoders</a:t>
            </a:r>
            <a:endParaRPr sz="1000">
              <a:solidFill>
                <a:srgbClr val="2B2B2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292" name="Google Shape;292;p30"/>
          <p:cNvPicPr preferRelativeResize="0"/>
          <p:nvPr/>
        </p:nvPicPr>
        <p:blipFill rotWithShape="1">
          <a:blip r:embed="rId5">
            <a:alphaModFix/>
          </a:blip>
          <a:srcRect b="17409" l="0" r="0" t="17409"/>
          <a:stretch/>
        </p:blipFill>
        <p:spPr>
          <a:xfrm>
            <a:off x="5832591" y="2091175"/>
            <a:ext cx="2501195" cy="126784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0"/>
          <p:cNvSpPr txBox="1"/>
          <p:nvPr/>
        </p:nvSpPr>
        <p:spPr>
          <a:xfrm>
            <a:off x="5856250" y="2418200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r>
              <a:rPr b="1" lang="en-GB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 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94" name="Google Shape;294;p30"/>
          <p:cNvGrpSpPr/>
          <p:nvPr/>
        </p:nvGrpSpPr>
        <p:grpSpPr>
          <a:xfrm>
            <a:off x="5832591" y="3274596"/>
            <a:ext cx="2501700" cy="1353953"/>
            <a:chOff x="830400" y="3274596"/>
            <a:chExt cx="2501700" cy="1353953"/>
          </a:xfrm>
        </p:grpSpPr>
        <p:sp>
          <p:nvSpPr>
            <p:cNvPr id="295" name="Google Shape;295;p30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30"/>
          <p:cNvSpPr txBox="1"/>
          <p:nvPr>
            <p:ph type="title"/>
          </p:nvPr>
        </p:nvSpPr>
        <p:spPr>
          <a:xfrm>
            <a:off x="5960975" y="3350475"/>
            <a:ext cx="2238300" cy="4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Training &amp; Test Sets</a:t>
            </a:r>
            <a:endParaRPr sz="1000"/>
          </a:p>
        </p:txBody>
      </p:sp>
      <p:sp>
        <p:nvSpPr>
          <p:cNvPr id="298" name="Google Shape;298;p30"/>
          <p:cNvSpPr txBox="1"/>
          <p:nvPr>
            <p:ph idx="4294967295" type="body"/>
          </p:nvPr>
        </p:nvSpPr>
        <p:spPr>
          <a:xfrm>
            <a:off x="5856250" y="3782175"/>
            <a:ext cx="24702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Use test_train_split from sklearn to split data.</a:t>
            </a:r>
            <a:endParaRPr sz="1000">
              <a:solidFill>
                <a:srgbClr val="2B2B2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Scale data accordingly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1"/>
          <p:cNvSpPr txBox="1"/>
          <p:nvPr>
            <p:ph type="title"/>
          </p:nvPr>
        </p:nvSpPr>
        <p:spPr>
          <a:xfrm>
            <a:off x="730000" y="1318650"/>
            <a:ext cx="3554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ETL Pipeline</a:t>
            </a:r>
            <a:endParaRPr/>
          </a:p>
        </p:txBody>
      </p:sp>
      <p:pic>
        <p:nvPicPr>
          <p:cNvPr id="304" name="Google Shape;304;p31"/>
          <p:cNvPicPr preferRelativeResize="0"/>
          <p:nvPr/>
        </p:nvPicPr>
        <p:blipFill rotWithShape="1">
          <a:blip r:embed="rId3">
            <a:alphaModFix/>
          </a:blip>
          <a:srcRect b="0" l="0" r="0" t="15916"/>
          <a:stretch/>
        </p:blipFill>
        <p:spPr>
          <a:xfrm>
            <a:off x="1372913" y="1835950"/>
            <a:ext cx="6398175" cy="31419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2"/>
          <p:cNvSpPr txBox="1"/>
          <p:nvPr>
            <p:ph type="title"/>
          </p:nvPr>
        </p:nvSpPr>
        <p:spPr>
          <a:xfrm>
            <a:off x="730000" y="1318650"/>
            <a:ext cx="3554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Machine Learning</a:t>
            </a:r>
            <a:endParaRPr/>
          </a:p>
        </p:txBody>
      </p:sp>
      <p:sp>
        <p:nvSpPr>
          <p:cNvPr id="310" name="Google Shape;310;p32"/>
          <p:cNvSpPr txBox="1"/>
          <p:nvPr>
            <p:ph idx="1" type="body"/>
          </p:nvPr>
        </p:nvSpPr>
        <p:spPr>
          <a:xfrm>
            <a:off x="721225" y="1907600"/>
            <a:ext cx="7977900" cy="25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After reviewing various machine learning models, linear regression was used.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202122"/>
              </a:buClr>
              <a:buSzPts val="1300"/>
              <a:buFont typeface="Arial"/>
              <a:buChar char="●"/>
            </a:pPr>
            <a:r>
              <a:rPr lang="en-GB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Benefits: </a:t>
            </a:r>
            <a:endParaRPr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Arial"/>
              <a:buChar char="○"/>
            </a:pPr>
            <a:r>
              <a:rPr lang="en-GB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Can be used to find a colelation between ESG and company performance</a:t>
            </a:r>
            <a:endParaRPr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Arial"/>
              <a:buChar char="○"/>
            </a:pPr>
            <a:r>
              <a:rPr lang="en-GB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Easier to implement, interpret and train efficiently</a:t>
            </a:r>
            <a:endParaRPr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300"/>
              <a:buFont typeface="Arial"/>
              <a:buChar char="●"/>
            </a:pPr>
            <a:r>
              <a:rPr lang="en-GB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Limitations:</a:t>
            </a:r>
            <a:endParaRPr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Arial"/>
              <a:buChar char="○"/>
            </a:pPr>
            <a:r>
              <a:t/>
            </a:r>
            <a:endParaRPr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"/>
          <p:cNvSpPr txBox="1"/>
          <p:nvPr>
            <p:ph type="title"/>
          </p:nvPr>
        </p:nvSpPr>
        <p:spPr>
          <a:xfrm>
            <a:off x="730000" y="1318650"/>
            <a:ext cx="3554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Linear Regression</a:t>
            </a:r>
            <a:endParaRPr/>
          </a:p>
        </p:txBody>
      </p:sp>
      <p:sp>
        <p:nvSpPr>
          <p:cNvPr id="316" name="Google Shape;316;p33"/>
          <p:cNvSpPr txBox="1"/>
          <p:nvPr>
            <p:ph idx="1" type="body"/>
          </p:nvPr>
        </p:nvSpPr>
        <p:spPr>
          <a:xfrm>
            <a:off x="721225" y="1907600"/>
            <a:ext cx="1506000" cy="14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Info: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Info on finalized ERDs when avail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p33"/>
          <p:cNvPicPr preferRelativeResize="0"/>
          <p:nvPr/>
        </p:nvPicPr>
        <p:blipFill rotWithShape="1">
          <a:blip r:embed="rId3">
            <a:alphaModFix/>
          </a:blip>
          <a:srcRect b="8291" l="358" r="2695" t="790"/>
          <a:stretch/>
        </p:blipFill>
        <p:spPr>
          <a:xfrm>
            <a:off x="3255500" y="1907600"/>
            <a:ext cx="5162424" cy="26403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4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Proposed solution</a:t>
            </a:r>
            <a:endParaRPr sz="1200"/>
          </a:p>
        </p:txBody>
      </p:sp>
      <p:sp>
        <p:nvSpPr>
          <p:cNvPr id="323" name="Google Shape;323;p34"/>
          <p:cNvSpPr txBox="1"/>
          <p:nvPr>
            <p:ph idx="4294967295" type="body"/>
          </p:nvPr>
        </p:nvSpPr>
        <p:spPr>
          <a:xfrm>
            <a:off x="729450" y="1749350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>
                <a:solidFill>
                  <a:srgbClr val="FFFFFF"/>
                </a:solidFill>
              </a:rPr>
              <a:t>TBD - let’s see where machine learning takes us! :)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5"/>
          <p:cNvSpPr txBox="1"/>
          <p:nvPr>
            <p:ph type="title"/>
          </p:nvPr>
        </p:nvSpPr>
        <p:spPr>
          <a:xfrm>
            <a:off x="730000" y="131865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Leaders in ESG</a:t>
            </a:r>
            <a:endParaRPr/>
          </a:p>
        </p:txBody>
      </p:sp>
      <p:sp>
        <p:nvSpPr>
          <p:cNvPr id="329" name="Google Shape;329;p35"/>
          <p:cNvSpPr txBox="1"/>
          <p:nvPr>
            <p:ph idx="1" type="body"/>
          </p:nvPr>
        </p:nvSpPr>
        <p:spPr>
          <a:xfrm>
            <a:off x="3605300" y="1068650"/>
            <a:ext cx="47982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Here are the top 7 companies based on overall ESG</a:t>
            </a:r>
            <a:endParaRPr sz="1100"/>
          </a:p>
        </p:txBody>
      </p:sp>
      <p:grpSp>
        <p:nvGrpSpPr>
          <p:cNvPr id="330" name="Google Shape;330;p35"/>
          <p:cNvGrpSpPr/>
          <p:nvPr/>
        </p:nvGrpSpPr>
        <p:grpSpPr>
          <a:xfrm>
            <a:off x="507401" y="2561203"/>
            <a:ext cx="7694961" cy="2203868"/>
            <a:chOff x="507401" y="2561203"/>
            <a:chExt cx="7694961" cy="2203868"/>
          </a:xfrm>
        </p:grpSpPr>
        <p:grpSp>
          <p:nvGrpSpPr>
            <p:cNvPr id="331" name="Google Shape;331;p35"/>
            <p:cNvGrpSpPr/>
            <p:nvPr/>
          </p:nvGrpSpPr>
          <p:grpSpPr>
            <a:xfrm>
              <a:off x="936487" y="2597895"/>
              <a:ext cx="7265875" cy="1739171"/>
              <a:chOff x="872477" y="2521699"/>
              <a:chExt cx="7399058" cy="1739171"/>
            </a:xfrm>
          </p:grpSpPr>
          <p:sp>
            <p:nvSpPr>
              <p:cNvPr id="332" name="Google Shape;332;p35"/>
              <p:cNvSpPr/>
              <p:nvPr/>
            </p:nvSpPr>
            <p:spPr>
              <a:xfrm>
                <a:off x="872480" y="2521725"/>
                <a:ext cx="7394100" cy="1739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33" name="Google Shape;333;p35"/>
              <p:cNvGrpSpPr/>
              <p:nvPr/>
            </p:nvGrpSpPr>
            <p:grpSpPr>
              <a:xfrm>
                <a:off x="872477" y="2521699"/>
                <a:ext cx="7399058" cy="1739171"/>
                <a:chOff x="830400" y="2729250"/>
                <a:chExt cx="7399058" cy="1531500"/>
              </a:xfrm>
            </p:grpSpPr>
            <p:cxnSp>
              <p:nvCxnSpPr>
                <p:cNvPr id="334" name="Google Shape;334;p35"/>
                <p:cNvCxnSpPr/>
                <p:nvPr/>
              </p:nvCxnSpPr>
              <p:spPr>
                <a:xfrm>
                  <a:off x="835358" y="4098915"/>
                  <a:ext cx="7394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35" name="Google Shape;335;p35"/>
                <p:cNvCxnSpPr/>
                <p:nvPr/>
              </p:nvCxnSpPr>
              <p:spPr>
                <a:xfrm>
                  <a:off x="835358" y="3946730"/>
                  <a:ext cx="7394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36" name="Google Shape;336;p35"/>
                <p:cNvCxnSpPr/>
                <p:nvPr/>
              </p:nvCxnSpPr>
              <p:spPr>
                <a:xfrm>
                  <a:off x="830400" y="4258271"/>
                  <a:ext cx="7394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37" name="Google Shape;337;p35"/>
                <p:cNvCxnSpPr/>
                <p:nvPr/>
              </p:nvCxnSpPr>
              <p:spPr>
                <a:xfrm rot="10800000">
                  <a:off x="830400" y="2729250"/>
                  <a:ext cx="0" cy="1531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38" name="Google Shape;338;p35"/>
                <p:cNvCxnSpPr/>
                <p:nvPr/>
              </p:nvCxnSpPr>
              <p:spPr>
                <a:xfrm rot="10800000">
                  <a:off x="1446566" y="2729250"/>
                  <a:ext cx="0" cy="1531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39" name="Google Shape;339;p35"/>
                <p:cNvCxnSpPr/>
                <p:nvPr/>
              </p:nvCxnSpPr>
              <p:spPr>
                <a:xfrm rot="10800000">
                  <a:off x="4527396" y="2729250"/>
                  <a:ext cx="0" cy="1531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0" name="Google Shape;340;p35"/>
                <p:cNvCxnSpPr/>
                <p:nvPr/>
              </p:nvCxnSpPr>
              <p:spPr>
                <a:xfrm rot="10800000">
                  <a:off x="5143562" y="2729250"/>
                  <a:ext cx="0" cy="1531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1" name="Google Shape;341;p35"/>
                <p:cNvCxnSpPr/>
                <p:nvPr/>
              </p:nvCxnSpPr>
              <p:spPr>
                <a:xfrm rot="10800000">
                  <a:off x="5759728" y="2729250"/>
                  <a:ext cx="0" cy="1531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2" name="Google Shape;342;p35"/>
                <p:cNvCxnSpPr/>
                <p:nvPr/>
              </p:nvCxnSpPr>
              <p:spPr>
                <a:xfrm rot="10800000">
                  <a:off x="6375894" y="2729250"/>
                  <a:ext cx="0" cy="1531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3" name="Google Shape;343;p35"/>
                <p:cNvCxnSpPr/>
                <p:nvPr/>
              </p:nvCxnSpPr>
              <p:spPr>
                <a:xfrm rot="10800000">
                  <a:off x="8221064" y="2729250"/>
                  <a:ext cx="0" cy="1531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4" name="Google Shape;344;p35"/>
                <p:cNvCxnSpPr/>
                <p:nvPr/>
              </p:nvCxnSpPr>
              <p:spPr>
                <a:xfrm rot="10800000">
                  <a:off x="2062732" y="2729250"/>
                  <a:ext cx="0" cy="1531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5" name="Google Shape;345;p35"/>
                <p:cNvCxnSpPr/>
                <p:nvPr/>
              </p:nvCxnSpPr>
              <p:spPr>
                <a:xfrm rot="10800000">
                  <a:off x="2678898" y="2729250"/>
                  <a:ext cx="0" cy="1531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6" name="Google Shape;346;p35"/>
                <p:cNvCxnSpPr/>
                <p:nvPr/>
              </p:nvCxnSpPr>
              <p:spPr>
                <a:xfrm rot="10800000">
                  <a:off x="3295064" y="2729250"/>
                  <a:ext cx="0" cy="1531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7" name="Google Shape;347;p35"/>
                <p:cNvCxnSpPr/>
                <p:nvPr/>
              </p:nvCxnSpPr>
              <p:spPr>
                <a:xfrm rot="10800000">
                  <a:off x="3911230" y="2729250"/>
                  <a:ext cx="0" cy="1531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8" name="Google Shape;348;p35"/>
                <p:cNvCxnSpPr/>
                <p:nvPr/>
              </p:nvCxnSpPr>
              <p:spPr>
                <a:xfrm rot="10800000">
                  <a:off x="6992060" y="2729250"/>
                  <a:ext cx="0" cy="1531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9" name="Google Shape;349;p35"/>
                <p:cNvCxnSpPr/>
                <p:nvPr/>
              </p:nvCxnSpPr>
              <p:spPr>
                <a:xfrm rot="10800000">
                  <a:off x="7608226" y="2729250"/>
                  <a:ext cx="0" cy="1531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0" name="Google Shape;350;p35"/>
                <p:cNvCxnSpPr/>
                <p:nvPr/>
              </p:nvCxnSpPr>
              <p:spPr>
                <a:xfrm>
                  <a:off x="835358" y="3794545"/>
                  <a:ext cx="7394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1" name="Google Shape;351;p35"/>
                <p:cNvCxnSpPr/>
                <p:nvPr/>
              </p:nvCxnSpPr>
              <p:spPr>
                <a:xfrm>
                  <a:off x="835358" y="3642360"/>
                  <a:ext cx="7394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2" name="Google Shape;352;p35"/>
                <p:cNvCxnSpPr/>
                <p:nvPr/>
              </p:nvCxnSpPr>
              <p:spPr>
                <a:xfrm>
                  <a:off x="835358" y="3490175"/>
                  <a:ext cx="7394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3" name="Google Shape;353;p35"/>
                <p:cNvCxnSpPr/>
                <p:nvPr/>
              </p:nvCxnSpPr>
              <p:spPr>
                <a:xfrm>
                  <a:off x="835358" y="3337990"/>
                  <a:ext cx="7394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4" name="Google Shape;354;p35"/>
                <p:cNvCxnSpPr/>
                <p:nvPr/>
              </p:nvCxnSpPr>
              <p:spPr>
                <a:xfrm>
                  <a:off x="835358" y="3185805"/>
                  <a:ext cx="7394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5" name="Google Shape;355;p35"/>
                <p:cNvCxnSpPr/>
                <p:nvPr/>
              </p:nvCxnSpPr>
              <p:spPr>
                <a:xfrm>
                  <a:off x="835358" y="3033620"/>
                  <a:ext cx="7394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6" name="Google Shape;356;p35"/>
                <p:cNvCxnSpPr/>
                <p:nvPr/>
              </p:nvCxnSpPr>
              <p:spPr>
                <a:xfrm>
                  <a:off x="835358" y="2881435"/>
                  <a:ext cx="7394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7" name="Google Shape;357;p35"/>
                <p:cNvCxnSpPr/>
                <p:nvPr/>
              </p:nvCxnSpPr>
              <p:spPr>
                <a:xfrm>
                  <a:off x="830400" y="2729250"/>
                  <a:ext cx="7394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358" name="Google Shape;358;p35"/>
            <p:cNvSpPr txBox="1"/>
            <p:nvPr/>
          </p:nvSpPr>
          <p:spPr>
            <a:xfrm>
              <a:off x="1064592" y="4390853"/>
              <a:ext cx="3585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Jan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59" name="Google Shape;359;p35"/>
            <p:cNvSpPr txBox="1"/>
            <p:nvPr/>
          </p:nvSpPr>
          <p:spPr>
            <a:xfrm>
              <a:off x="1681438" y="4390855"/>
              <a:ext cx="3585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Feb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0" name="Google Shape;360;p35"/>
            <p:cNvSpPr txBox="1"/>
            <p:nvPr/>
          </p:nvSpPr>
          <p:spPr>
            <a:xfrm>
              <a:off x="2278946" y="4390853"/>
              <a:ext cx="3585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Mar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1" name="Google Shape;361;p35"/>
            <p:cNvSpPr txBox="1"/>
            <p:nvPr/>
          </p:nvSpPr>
          <p:spPr>
            <a:xfrm>
              <a:off x="2886433" y="4390853"/>
              <a:ext cx="3585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Apr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2" name="Google Shape;362;p35"/>
            <p:cNvSpPr txBox="1"/>
            <p:nvPr/>
          </p:nvSpPr>
          <p:spPr>
            <a:xfrm>
              <a:off x="3485495" y="4390853"/>
              <a:ext cx="3585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May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3" name="Google Shape;363;p35"/>
            <p:cNvSpPr txBox="1"/>
            <p:nvPr/>
          </p:nvSpPr>
          <p:spPr>
            <a:xfrm>
              <a:off x="4092693" y="4390853"/>
              <a:ext cx="3585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Jun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4" name="Google Shape;364;p35"/>
            <p:cNvSpPr txBox="1"/>
            <p:nvPr/>
          </p:nvSpPr>
          <p:spPr>
            <a:xfrm>
              <a:off x="4698726" y="4390853"/>
              <a:ext cx="3585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Jul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5" name="Google Shape;365;p35"/>
            <p:cNvSpPr txBox="1"/>
            <p:nvPr/>
          </p:nvSpPr>
          <p:spPr>
            <a:xfrm>
              <a:off x="5300952" y="4390853"/>
              <a:ext cx="3585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Aug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6" name="Google Shape;366;p35"/>
            <p:cNvSpPr txBox="1"/>
            <p:nvPr/>
          </p:nvSpPr>
          <p:spPr>
            <a:xfrm>
              <a:off x="5908336" y="4390853"/>
              <a:ext cx="3585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Sep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7" name="Google Shape;367;p35"/>
            <p:cNvSpPr txBox="1"/>
            <p:nvPr/>
          </p:nvSpPr>
          <p:spPr>
            <a:xfrm>
              <a:off x="6512473" y="4390853"/>
              <a:ext cx="3585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Oct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8" name="Google Shape;368;p35"/>
            <p:cNvSpPr txBox="1"/>
            <p:nvPr/>
          </p:nvSpPr>
          <p:spPr>
            <a:xfrm>
              <a:off x="7120044" y="4390853"/>
              <a:ext cx="3585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Nov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9" name="Google Shape;369;p35"/>
            <p:cNvSpPr txBox="1"/>
            <p:nvPr/>
          </p:nvSpPr>
          <p:spPr>
            <a:xfrm>
              <a:off x="7722713" y="4390853"/>
              <a:ext cx="3585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Dec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70" name="Google Shape;370;p35"/>
            <p:cNvSpPr txBox="1"/>
            <p:nvPr/>
          </p:nvSpPr>
          <p:spPr>
            <a:xfrm>
              <a:off x="634436" y="4280890"/>
              <a:ext cx="343500" cy="9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0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71" name="Google Shape;371;p35"/>
            <p:cNvSpPr txBox="1"/>
            <p:nvPr/>
          </p:nvSpPr>
          <p:spPr>
            <a:xfrm>
              <a:off x="634436" y="3934140"/>
              <a:ext cx="343500" cy="9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20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72" name="Google Shape;372;p35"/>
            <p:cNvSpPr txBox="1"/>
            <p:nvPr/>
          </p:nvSpPr>
          <p:spPr>
            <a:xfrm>
              <a:off x="634436" y="3590088"/>
              <a:ext cx="343500" cy="9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40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73" name="Google Shape;373;p35"/>
            <p:cNvSpPr txBox="1"/>
            <p:nvPr/>
          </p:nvSpPr>
          <p:spPr>
            <a:xfrm>
              <a:off x="634436" y="3246037"/>
              <a:ext cx="343500" cy="9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60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74" name="Google Shape;374;p35"/>
            <p:cNvSpPr txBox="1"/>
            <p:nvPr/>
          </p:nvSpPr>
          <p:spPr>
            <a:xfrm>
              <a:off x="634436" y="2904684"/>
              <a:ext cx="343500" cy="9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80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75" name="Google Shape;375;p35"/>
            <p:cNvSpPr txBox="1"/>
            <p:nvPr/>
          </p:nvSpPr>
          <p:spPr>
            <a:xfrm>
              <a:off x="507401" y="2561203"/>
              <a:ext cx="470700" cy="9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100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76" name="Google Shape;376;p35"/>
            <p:cNvSpPr/>
            <p:nvPr/>
          </p:nvSpPr>
          <p:spPr>
            <a:xfrm rot="-5400000">
              <a:off x="1459133" y="3772929"/>
              <a:ext cx="976800" cy="135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5"/>
            <p:cNvSpPr/>
            <p:nvPr/>
          </p:nvSpPr>
          <p:spPr>
            <a:xfrm rot="-5400000">
              <a:off x="1232158" y="3718479"/>
              <a:ext cx="1084500" cy="136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5"/>
            <p:cNvSpPr/>
            <p:nvPr/>
          </p:nvSpPr>
          <p:spPr>
            <a:xfrm rot="-5400000">
              <a:off x="848133" y="3772929"/>
              <a:ext cx="976800" cy="135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5"/>
            <p:cNvSpPr/>
            <p:nvPr/>
          </p:nvSpPr>
          <p:spPr>
            <a:xfrm rot="-5400000">
              <a:off x="621158" y="3718479"/>
              <a:ext cx="1084500" cy="1365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5"/>
            <p:cNvSpPr/>
            <p:nvPr/>
          </p:nvSpPr>
          <p:spPr>
            <a:xfrm rot="-5400000">
              <a:off x="3263182" y="3772929"/>
              <a:ext cx="976800" cy="135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5"/>
            <p:cNvSpPr/>
            <p:nvPr/>
          </p:nvSpPr>
          <p:spPr>
            <a:xfrm rot="-5400000">
              <a:off x="3036207" y="3718479"/>
              <a:ext cx="1084500" cy="136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5"/>
            <p:cNvSpPr/>
            <p:nvPr/>
          </p:nvSpPr>
          <p:spPr>
            <a:xfrm rot="-5400000">
              <a:off x="2664135" y="3772929"/>
              <a:ext cx="976800" cy="135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5"/>
            <p:cNvSpPr/>
            <p:nvPr/>
          </p:nvSpPr>
          <p:spPr>
            <a:xfrm rot="-5400000">
              <a:off x="2437160" y="3718479"/>
              <a:ext cx="1084500" cy="136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5"/>
            <p:cNvSpPr/>
            <p:nvPr/>
          </p:nvSpPr>
          <p:spPr>
            <a:xfrm rot="-5400000">
              <a:off x="2059339" y="3772929"/>
              <a:ext cx="976800" cy="135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5"/>
            <p:cNvSpPr/>
            <p:nvPr/>
          </p:nvSpPr>
          <p:spPr>
            <a:xfrm rot="-5400000">
              <a:off x="1832364" y="3718479"/>
              <a:ext cx="1084500" cy="136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5"/>
            <p:cNvSpPr/>
            <p:nvPr/>
          </p:nvSpPr>
          <p:spPr>
            <a:xfrm rot="-5400000">
              <a:off x="6290680" y="3772929"/>
              <a:ext cx="976800" cy="135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5"/>
            <p:cNvSpPr/>
            <p:nvPr/>
          </p:nvSpPr>
          <p:spPr>
            <a:xfrm rot="-5400000">
              <a:off x="6063705" y="3718479"/>
              <a:ext cx="1084500" cy="136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5"/>
            <p:cNvSpPr/>
            <p:nvPr/>
          </p:nvSpPr>
          <p:spPr>
            <a:xfrm rot="-5400000">
              <a:off x="6898779" y="3772929"/>
              <a:ext cx="976800" cy="135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5"/>
            <p:cNvSpPr/>
            <p:nvPr/>
          </p:nvSpPr>
          <p:spPr>
            <a:xfrm rot="-5400000">
              <a:off x="6671804" y="3718479"/>
              <a:ext cx="1084500" cy="136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5"/>
            <p:cNvSpPr/>
            <p:nvPr/>
          </p:nvSpPr>
          <p:spPr>
            <a:xfrm rot="-5400000">
              <a:off x="7500628" y="3772929"/>
              <a:ext cx="976800" cy="135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5"/>
            <p:cNvSpPr/>
            <p:nvPr/>
          </p:nvSpPr>
          <p:spPr>
            <a:xfrm rot="-5400000">
              <a:off x="7273653" y="3718479"/>
              <a:ext cx="1084500" cy="136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5"/>
            <p:cNvSpPr/>
            <p:nvPr/>
          </p:nvSpPr>
          <p:spPr>
            <a:xfrm rot="-5400000">
              <a:off x="3871775" y="3772929"/>
              <a:ext cx="976800" cy="135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5"/>
            <p:cNvSpPr/>
            <p:nvPr/>
          </p:nvSpPr>
          <p:spPr>
            <a:xfrm rot="-5400000">
              <a:off x="3644800" y="3718479"/>
              <a:ext cx="1084500" cy="136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5"/>
            <p:cNvSpPr/>
            <p:nvPr/>
          </p:nvSpPr>
          <p:spPr>
            <a:xfrm rot="-5400000">
              <a:off x="4477176" y="3772929"/>
              <a:ext cx="976800" cy="135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5"/>
            <p:cNvSpPr/>
            <p:nvPr/>
          </p:nvSpPr>
          <p:spPr>
            <a:xfrm rot="-5400000">
              <a:off x="4250201" y="3718479"/>
              <a:ext cx="1084500" cy="136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5"/>
            <p:cNvSpPr/>
            <p:nvPr/>
          </p:nvSpPr>
          <p:spPr>
            <a:xfrm rot="-5400000">
              <a:off x="5079878" y="3772929"/>
              <a:ext cx="976800" cy="135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5"/>
            <p:cNvSpPr/>
            <p:nvPr/>
          </p:nvSpPr>
          <p:spPr>
            <a:xfrm rot="-5400000">
              <a:off x="4852903" y="3718479"/>
              <a:ext cx="1084500" cy="136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5"/>
            <p:cNvSpPr/>
            <p:nvPr/>
          </p:nvSpPr>
          <p:spPr>
            <a:xfrm rot="-5400000">
              <a:off x="5685279" y="3772929"/>
              <a:ext cx="976800" cy="135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5"/>
            <p:cNvSpPr/>
            <p:nvPr/>
          </p:nvSpPr>
          <p:spPr>
            <a:xfrm rot="-5400000">
              <a:off x="5458304" y="3718479"/>
              <a:ext cx="1084500" cy="136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0" name="Google Shape;400;p35"/>
            <p:cNvGrpSpPr/>
            <p:nvPr/>
          </p:nvGrpSpPr>
          <p:grpSpPr>
            <a:xfrm>
              <a:off x="3958087" y="4513371"/>
              <a:ext cx="1222696" cy="251700"/>
              <a:chOff x="3996676" y="4556904"/>
              <a:chExt cx="1222696" cy="251700"/>
            </a:xfrm>
          </p:grpSpPr>
          <p:sp>
            <p:nvSpPr>
              <p:cNvPr id="401" name="Google Shape;401;p35"/>
              <p:cNvSpPr/>
              <p:nvPr/>
            </p:nvSpPr>
            <p:spPr>
              <a:xfrm>
                <a:off x="3996676" y="4670225"/>
                <a:ext cx="60300" cy="60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35"/>
              <p:cNvSpPr txBox="1"/>
              <p:nvPr/>
            </p:nvSpPr>
            <p:spPr>
              <a:xfrm>
                <a:off x="4004722" y="4556904"/>
                <a:ext cx="565200" cy="25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GB" sz="700">
                    <a:solidFill>
                      <a:srgbClr val="000000"/>
                    </a:solidFill>
                    <a:latin typeface="Lato"/>
                    <a:ea typeface="Lato"/>
                    <a:cs typeface="Lato"/>
                    <a:sym typeface="Lato"/>
                  </a:rPr>
                  <a:t>Trend 01</a:t>
                </a:r>
                <a:endParaRPr sz="7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03" name="Google Shape;403;p35"/>
              <p:cNvSpPr/>
              <p:nvPr/>
            </p:nvSpPr>
            <p:spPr>
              <a:xfrm>
                <a:off x="4646126" y="4670225"/>
                <a:ext cx="60300" cy="603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35"/>
              <p:cNvSpPr txBox="1"/>
              <p:nvPr/>
            </p:nvSpPr>
            <p:spPr>
              <a:xfrm>
                <a:off x="4654172" y="4556904"/>
                <a:ext cx="565200" cy="25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GB" sz="700">
                    <a:solidFill>
                      <a:srgbClr val="000000"/>
                    </a:solidFill>
                    <a:latin typeface="Lato"/>
                    <a:ea typeface="Lato"/>
                    <a:cs typeface="Lato"/>
                    <a:sym typeface="Lato"/>
                  </a:rPr>
                  <a:t>Trend 0</a:t>
                </a:r>
                <a:r>
                  <a:rPr lang="en-GB" sz="700">
                    <a:latin typeface="Lato"/>
                    <a:ea typeface="Lato"/>
                    <a:cs typeface="Lato"/>
                    <a:sym typeface="Lato"/>
                  </a:rPr>
                  <a:t>2</a:t>
                </a:r>
                <a:endParaRPr sz="7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pic>
        <p:nvPicPr>
          <p:cNvPr id="405" name="Google Shape;405;p35"/>
          <p:cNvPicPr preferRelativeResize="0"/>
          <p:nvPr/>
        </p:nvPicPr>
        <p:blipFill rotWithShape="1">
          <a:blip r:embed="rId3">
            <a:alphaModFix/>
          </a:blip>
          <a:srcRect b="7360" l="0" r="0" t="45124"/>
          <a:stretch/>
        </p:blipFill>
        <p:spPr>
          <a:xfrm>
            <a:off x="730325" y="2321200"/>
            <a:ext cx="7683348" cy="244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6"/>
          <p:cNvSpPr txBox="1"/>
          <p:nvPr>
            <p:ph idx="1" type="body"/>
          </p:nvPr>
        </p:nvSpPr>
        <p:spPr>
          <a:xfrm>
            <a:off x="7276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Here we can include more details on our findings</a:t>
            </a:r>
            <a:endParaRPr sz="1100"/>
          </a:p>
        </p:txBody>
      </p:sp>
      <p:sp>
        <p:nvSpPr>
          <p:cNvPr id="411" name="Google Shape;411;p36"/>
          <p:cNvSpPr txBox="1"/>
          <p:nvPr/>
        </p:nvSpPr>
        <p:spPr>
          <a:xfrm>
            <a:off x="754179" y="2175671"/>
            <a:ext cx="7458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Trend 01 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2" name="Google Shape;412;p36"/>
          <p:cNvSpPr txBox="1"/>
          <p:nvPr/>
        </p:nvSpPr>
        <p:spPr>
          <a:xfrm>
            <a:off x="6731775" y="2274875"/>
            <a:ext cx="10269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75%</a:t>
            </a:r>
            <a:endParaRPr b="1"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3" name="Google Shape;413;p36"/>
          <p:cNvSpPr txBox="1"/>
          <p:nvPr/>
        </p:nvSpPr>
        <p:spPr>
          <a:xfrm>
            <a:off x="6731775" y="2751300"/>
            <a:ext cx="17643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Trend 01 notes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4" name="Google Shape;414;p36"/>
          <p:cNvSpPr txBox="1"/>
          <p:nvPr/>
        </p:nvSpPr>
        <p:spPr>
          <a:xfrm>
            <a:off x="754179" y="3485646"/>
            <a:ext cx="7458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Trend 02 </a:t>
            </a:r>
            <a:endParaRPr sz="8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5" name="Google Shape;415;p36"/>
          <p:cNvSpPr txBox="1"/>
          <p:nvPr/>
        </p:nvSpPr>
        <p:spPr>
          <a:xfrm>
            <a:off x="6731775" y="3584850"/>
            <a:ext cx="10269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20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53%</a:t>
            </a:r>
            <a:endParaRPr b="1" sz="20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6" name="Google Shape;416;p36"/>
          <p:cNvSpPr txBox="1"/>
          <p:nvPr/>
        </p:nvSpPr>
        <p:spPr>
          <a:xfrm>
            <a:off x="6731775" y="4061300"/>
            <a:ext cx="17643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Trend 02 notes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17" name="Google Shape;417;p36"/>
          <p:cNvGrpSpPr/>
          <p:nvPr/>
        </p:nvGrpSpPr>
        <p:grpSpPr>
          <a:xfrm>
            <a:off x="830389" y="2421425"/>
            <a:ext cx="5849592" cy="891075"/>
            <a:chOff x="830389" y="2345225"/>
            <a:chExt cx="5849592" cy="891075"/>
          </a:xfrm>
        </p:grpSpPr>
        <p:sp>
          <p:nvSpPr>
            <p:cNvPr id="418" name="Google Shape;418;p36"/>
            <p:cNvSpPr/>
            <p:nvPr/>
          </p:nvSpPr>
          <p:spPr>
            <a:xfrm>
              <a:off x="830514" y="2345225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6"/>
            <p:cNvSpPr/>
            <p:nvPr/>
          </p:nvSpPr>
          <p:spPr>
            <a:xfrm>
              <a:off x="1420755" y="2345225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6"/>
            <p:cNvSpPr/>
            <p:nvPr/>
          </p:nvSpPr>
          <p:spPr>
            <a:xfrm>
              <a:off x="2010996" y="2345225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6"/>
            <p:cNvSpPr/>
            <p:nvPr/>
          </p:nvSpPr>
          <p:spPr>
            <a:xfrm>
              <a:off x="2601237" y="2345225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6"/>
            <p:cNvSpPr/>
            <p:nvPr/>
          </p:nvSpPr>
          <p:spPr>
            <a:xfrm>
              <a:off x="3191478" y="2345225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6"/>
            <p:cNvSpPr/>
            <p:nvPr/>
          </p:nvSpPr>
          <p:spPr>
            <a:xfrm>
              <a:off x="3781718" y="2345225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6"/>
            <p:cNvSpPr/>
            <p:nvPr/>
          </p:nvSpPr>
          <p:spPr>
            <a:xfrm>
              <a:off x="4371959" y="2345225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6"/>
            <p:cNvSpPr/>
            <p:nvPr/>
          </p:nvSpPr>
          <p:spPr>
            <a:xfrm>
              <a:off x="4962200" y="234522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6"/>
            <p:cNvSpPr/>
            <p:nvPr/>
          </p:nvSpPr>
          <p:spPr>
            <a:xfrm>
              <a:off x="5552441" y="234522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6"/>
            <p:cNvSpPr/>
            <p:nvPr/>
          </p:nvSpPr>
          <p:spPr>
            <a:xfrm>
              <a:off x="6142682" y="234522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6"/>
            <p:cNvSpPr/>
            <p:nvPr/>
          </p:nvSpPr>
          <p:spPr>
            <a:xfrm>
              <a:off x="830514" y="243913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6"/>
            <p:cNvSpPr/>
            <p:nvPr/>
          </p:nvSpPr>
          <p:spPr>
            <a:xfrm>
              <a:off x="1420755" y="243913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6"/>
            <p:cNvSpPr/>
            <p:nvPr/>
          </p:nvSpPr>
          <p:spPr>
            <a:xfrm>
              <a:off x="2010996" y="243913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6"/>
            <p:cNvSpPr/>
            <p:nvPr/>
          </p:nvSpPr>
          <p:spPr>
            <a:xfrm>
              <a:off x="2601237" y="243913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6"/>
            <p:cNvSpPr/>
            <p:nvPr/>
          </p:nvSpPr>
          <p:spPr>
            <a:xfrm>
              <a:off x="3191478" y="243913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6"/>
            <p:cNvSpPr/>
            <p:nvPr/>
          </p:nvSpPr>
          <p:spPr>
            <a:xfrm>
              <a:off x="3781718" y="243913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6"/>
            <p:cNvSpPr/>
            <p:nvPr/>
          </p:nvSpPr>
          <p:spPr>
            <a:xfrm>
              <a:off x="4371959" y="243913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6"/>
            <p:cNvSpPr/>
            <p:nvPr/>
          </p:nvSpPr>
          <p:spPr>
            <a:xfrm>
              <a:off x="4962200" y="2439134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6"/>
            <p:cNvSpPr/>
            <p:nvPr/>
          </p:nvSpPr>
          <p:spPr>
            <a:xfrm>
              <a:off x="5552441" y="2439134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6"/>
            <p:cNvSpPr/>
            <p:nvPr/>
          </p:nvSpPr>
          <p:spPr>
            <a:xfrm>
              <a:off x="6142682" y="2439134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6"/>
            <p:cNvSpPr/>
            <p:nvPr/>
          </p:nvSpPr>
          <p:spPr>
            <a:xfrm>
              <a:off x="830389" y="253304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1420630" y="253304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2010871" y="253304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2601112" y="253304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3191353" y="253304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6"/>
            <p:cNvSpPr/>
            <p:nvPr/>
          </p:nvSpPr>
          <p:spPr>
            <a:xfrm>
              <a:off x="3781593" y="253304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6"/>
            <p:cNvSpPr/>
            <p:nvPr/>
          </p:nvSpPr>
          <p:spPr>
            <a:xfrm>
              <a:off x="4371834" y="253304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6"/>
            <p:cNvSpPr/>
            <p:nvPr/>
          </p:nvSpPr>
          <p:spPr>
            <a:xfrm>
              <a:off x="4962075" y="2533044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6"/>
            <p:cNvSpPr/>
            <p:nvPr/>
          </p:nvSpPr>
          <p:spPr>
            <a:xfrm>
              <a:off x="5552316" y="2533044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6"/>
            <p:cNvSpPr/>
            <p:nvPr/>
          </p:nvSpPr>
          <p:spPr>
            <a:xfrm>
              <a:off x="6142557" y="2533044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6"/>
            <p:cNvSpPr/>
            <p:nvPr/>
          </p:nvSpPr>
          <p:spPr>
            <a:xfrm>
              <a:off x="830514" y="262695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6"/>
            <p:cNvSpPr/>
            <p:nvPr/>
          </p:nvSpPr>
          <p:spPr>
            <a:xfrm>
              <a:off x="1420755" y="262695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6"/>
            <p:cNvSpPr/>
            <p:nvPr/>
          </p:nvSpPr>
          <p:spPr>
            <a:xfrm>
              <a:off x="2010996" y="262695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6"/>
            <p:cNvSpPr/>
            <p:nvPr/>
          </p:nvSpPr>
          <p:spPr>
            <a:xfrm>
              <a:off x="2601237" y="262695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6"/>
            <p:cNvSpPr/>
            <p:nvPr/>
          </p:nvSpPr>
          <p:spPr>
            <a:xfrm>
              <a:off x="3191478" y="262695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6"/>
            <p:cNvSpPr/>
            <p:nvPr/>
          </p:nvSpPr>
          <p:spPr>
            <a:xfrm>
              <a:off x="3781718" y="262695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6"/>
            <p:cNvSpPr/>
            <p:nvPr/>
          </p:nvSpPr>
          <p:spPr>
            <a:xfrm>
              <a:off x="4371959" y="262695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6"/>
            <p:cNvSpPr/>
            <p:nvPr/>
          </p:nvSpPr>
          <p:spPr>
            <a:xfrm>
              <a:off x="4962200" y="2626953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6"/>
            <p:cNvSpPr/>
            <p:nvPr/>
          </p:nvSpPr>
          <p:spPr>
            <a:xfrm>
              <a:off x="5552441" y="2626953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6"/>
            <p:cNvSpPr/>
            <p:nvPr/>
          </p:nvSpPr>
          <p:spPr>
            <a:xfrm>
              <a:off x="6142682" y="2626953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6"/>
            <p:cNvSpPr/>
            <p:nvPr/>
          </p:nvSpPr>
          <p:spPr>
            <a:xfrm>
              <a:off x="830514" y="272086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6"/>
            <p:cNvSpPr/>
            <p:nvPr/>
          </p:nvSpPr>
          <p:spPr>
            <a:xfrm>
              <a:off x="1420755" y="272086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6"/>
            <p:cNvSpPr/>
            <p:nvPr/>
          </p:nvSpPr>
          <p:spPr>
            <a:xfrm>
              <a:off x="2010996" y="272086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6"/>
            <p:cNvSpPr/>
            <p:nvPr/>
          </p:nvSpPr>
          <p:spPr>
            <a:xfrm>
              <a:off x="2601237" y="272086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6"/>
            <p:cNvSpPr/>
            <p:nvPr/>
          </p:nvSpPr>
          <p:spPr>
            <a:xfrm>
              <a:off x="3191478" y="272086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6"/>
            <p:cNvSpPr/>
            <p:nvPr/>
          </p:nvSpPr>
          <p:spPr>
            <a:xfrm>
              <a:off x="3781718" y="272086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6"/>
            <p:cNvSpPr/>
            <p:nvPr/>
          </p:nvSpPr>
          <p:spPr>
            <a:xfrm>
              <a:off x="4371959" y="272086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6"/>
            <p:cNvSpPr/>
            <p:nvPr/>
          </p:nvSpPr>
          <p:spPr>
            <a:xfrm>
              <a:off x="4962200" y="2720863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6"/>
            <p:cNvSpPr/>
            <p:nvPr/>
          </p:nvSpPr>
          <p:spPr>
            <a:xfrm>
              <a:off x="5552441" y="2720863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6"/>
            <p:cNvSpPr/>
            <p:nvPr/>
          </p:nvSpPr>
          <p:spPr>
            <a:xfrm>
              <a:off x="6142682" y="2720863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6"/>
            <p:cNvSpPr/>
            <p:nvPr/>
          </p:nvSpPr>
          <p:spPr>
            <a:xfrm>
              <a:off x="830514" y="2814772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6"/>
            <p:cNvSpPr/>
            <p:nvPr/>
          </p:nvSpPr>
          <p:spPr>
            <a:xfrm>
              <a:off x="1420755" y="2814772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6"/>
            <p:cNvSpPr/>
            <p:nvPr/>
          </p:nvSpPr>
          <p:spPr>
            <a:xfrm>
              <a:off x="2010996" y="2814772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6"/>
            <p:cNvSpPr/>
            <p:nvPr/>
          </p:nvSpPr>
          <p:spPr>
            <a:xfrm>
              <a:off x="2601237" y="2814772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6"/>
            <p:cNvSpPr/>
            <p:nvPr/>
          </p:nvSpPr>
          <p:spPr>
            <a:xfrm>
              <a:off x="3191478" y="2814772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6"/>
            <p:cNvSpPr/>
            <p:nvPr/>
          </p:nvSpPr>
          <p:spPr>
            <a:xfrm>
              <a:off x="3781718" y="2814772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6"/>
            <p:cNvSpPr/>
            <p:nvPr/>
          </p:nvSpPr>
          <p:spPr>
            <a:xfrm>
              <a:off x="4371959" y="2814772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6"/>
            <p:cNvSpPr/>
            <p:nvPr/>
          </p:nvSpPr>
          <p:spPr>
            <a:xfrm>
              <a:off x="4962200" y="2814772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6"/>
            <p:cNvSpPr/>
            <p:nvPr/>
          </p:nvSpPr>
          <p:spPr>
            <a:xfrm>
              <a:off x="5552441" y="2814772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6"/>
            <p:cNvSpPr/>
            <p:nvPr/>
          </p:nvSpPr>
          <p:spPr>
            <a:xfrm>
              <a:off x="6142682" y="2814772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6"/>
            <p:cNvSpPr/>
            <p:nvPr/>
          </p:nvSpPr>
          <p:spPr>
            <a:xfrm>
              <a:off x="830514" y="290868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6"/>
            <p:cNvSpPr/>
            <p:nvPr/>
          </p:nvSpPr>
          <p:spPr>
            <a:xfrm>
              <a:off x="1420755" y="290868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6"/>
            <p:cNvSpPr/>
            <p:nvPr/>
          </p:nvSpPr>
          <p:spPr>
            <a:xfrm>
              <a:off x="2010996" y="290868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6"/>
            <p:cNvSpPr/>
            <p:nvPr/>
          </p:nvSpPr>
          <p:spPr>
            <a:xfrm>
              <a:off x="2601237" y="290868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6"/>
            <p:cNvSpPr/>
            <p:nvPr/>
          </p:nvSpPr>
          <p:spPr>
            <a:xfrm>
              <a:off x="3191478" y="290868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6"/>
            <p:cNvSpPr/>
            <p:nvPr/>
          </p:nvSpPr>
          <p:spPr>
            <a:xfrm>
              <a:off x="3781718" y="290868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6"/>
            <p:cNvSpPr/>
            <p:nvPr/>
          </p:nvSpPr>
          <p:spPr>
            <a:xfrm>
              <a:off x="4371959" y="290868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6"/>
            <p:cNvSpPr/>
            <p:nvPr/>
          </p:nvSpPr>
          <p:spPr>
            <a:xfrm>
              <a:off x="4962200" y="290868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6"/>
            <p:cNvSpPr/>
            <p:nvPr/>
          </p:nvSpPr>
          <p:spPr>
            <a:xfrm>
              <a:off x="5552441" y="2908681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6"/>
            <p:cNvSpPr/>
            <p:nvPr/>
          </p:nvSpPr>
          <p:spPr>
            <a:xfrm>
              <a:off x="6142682" y="2908681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6"/>
            <p:cNvSpPr/>
            <p:nvPr/>
          </p:nvSpPr>
          <p:spPr>
            <a:xfrm>
              <a:off x="830514" y="300259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6"/>
            <p:cNvSpPr/>
            <p:nvPr/>
          </p:nvSpPr>
          <p:spPr>
            <a:xfrm>
              <a:off x="1420755" y="300259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6"/>
            <p:cNvSpPr/>
            <p:nvPr/>
          </p:nvSpPr>
          <p:spPr>
            <a:xfrm>
              <a:off x="2010996" y="300259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6"/>
            <p:cNvSpPr/>
            <p:nvPr/>
          </p:nvSpPr>
          <p:spPr>
            <a:xfrm>
              <a:off x="2601237" y="300259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6"/>
            <p:cNvSpPr/>
            <p:nvPr/>
          </p:nvSpPr>
          <p:spPr>
            <a:xfrm>
              <a:off x="3191478" y="300259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6"/>
            <p:cNvSpPr/>
            <p:nvPr/>
          </p:nvSpPr>
          <p:spPr>
            <a:xfrm>
              <a:off x="3781718" y="300259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6"/>
            <p:cNvSpPr/>
            <p:nvPr/>
          </p:nvSpPr>
          <p:spPr>
            <a:xfrm>
              <a:off x="4371959" y="300259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6"/>
            <p:cNvSpPr/>
            <p:nvPr/>
          </p:nvSpPr>
          <p:spPr>
            <a:xfrm>
              <a:off x="4962200" y="300259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6"/>
            <p:cNvSpPr/>
            <p:nvPr/>
          </p:nvSpPr>
          <p:spPr>
            <a:xfrm>
              <a:off x="5552441" y="3002591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6"/>
            <p:cNvSpPr/>
            <p:nvPr/>
          </p:nvSpPr>
          <p:spPr>
            <a:xfrm>
              <a:off x="6142682" y="3002591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6"/>
            <p:cNvSpPr/>
            <p:nvPr/>
          </p:nvSpPr>
          <p:spPr>
            <a:xfrm>
              <a:off x="830514" y="30965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6"/>
            <p:cNvSpPr/>
            <p:nvPr/>
          </p:nvSpPr>
          <p:spPr>
            <a:xfrm>
              <a:off x="1420755" y="30965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6"/>
            <p:cNvSpPr/>
            <p:nvPr/>
          </p:nvSpPr>
          <p:spPr>
            <a:xfrm>
              <a:off x="2010996" y="30965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6"/>
            <p:cNvSpPr/>
            <p:nvPr/>
          </p:nvSpPr>
          <p:spPr>
            <a:xfrm>
              <a:off x="2601237" y="30965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6"/>
            <p:cNvSpPr/>
            <p:nvPr/>
          </p:nvSpPr>
          <p:spPr>
            <a:xfrm>
              <a:off x="3191478" y="30965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6"/>
            <p:cNvSpPr/>
            <p:nvPr/>
          </p:nvSpPr>
          <p:spPr>
            <a:xfrm>
              <a:off x="3781718" y="30965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6"/>
            <p:cNvSpPr/>
            <p:nvPr/>
          </p:nvSpPr>
          <p:spPr>
            <a:xfrm>
              <a:off x="4371959" y="30965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6"/>
            <p:cNvSpPr/>
            <p:nvPr/>
          </p:nvSpPr>
          <p:spPr>
            <a:xfrm>
              <a:off x="4962200" y="30965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6"/>
            <p:cNvSpPr/>
            <p:nvPr/>
          </p:nvSpPr>
          <p:spPr>
            <a:xfrm>
              <a:off x="5552441" y="3096500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6"/>
            <p:cNvSpPr/>
            <p:nvPr/>
          </p:nvSpPr>
          <p:spPr>
            <a:xfrm>
              <a:off x="6142682" y="3096500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6"/>
            <p:cNvSpPr/>
            <p:nvPr/>
          </p:nvSpPr>
          <p:spPr>
            <a:xfrm>
              <a:off x="830514" y="31904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6"/>
            <p:cNvSpPr/>
            <p:nvPr/>
          </p:nvSpPr>
          <p:spPr>
            <a:xfrm>
              <a:off x="1420755" y="31904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6"/>
            <p:cNvSpPr/>
            <p:nvPr/>
          </p:nvSpPr>
          <p:spPr>
            <a:xfrm>
              <a:off x="2010996" y="31904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6"/>
            <p:cNvSpPr/>
            <p:nvPr/>
          </p:nvSpPr>
          <p:spPr>
            <a:xfrm>
              <a:off x="2601237" y="31904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6"/>
            <p:cNvSpPr/>
            <p:nvPr/>
          </p:nvSpPr>
          <p:spPr>
            <a:xfrm>
              <a:off x="3191478" y="31904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6"/>
            <p:cNvSpPr/>
            <p:nvPr/>
          </p:nvSpPr>
          <p:spPr>
            <a:xfrm>
              <a:off x="3781718" y="31904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6"/>
            <p:cNvSpPr/>
            <p:nvPr/>
          </p:nvSpPr>
          <p:spPr>
            <a:xfrm>
              <a:off x="4371959" y="31904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6"/>
            <p:cNvSpPr/>
            <p:nvPr/>
          </p:nvSpPr>
          <p:spPr>
            <a:xfrm>
              <a:off x="4962200" y="31904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6"/>
            <p:cNvSpPr/>
            <p:nvPr/>
          </p:nvSpPr>
          <p:spPr>
            <a:xfrm>
              <a:off x="5552441" y="3190400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6"/>
            <p:cNvSpPr/>
            <p:nvPr/>
          </p:nvSpPr>
          <p:spPr>
            <a:xfrm>
              <a:off x="6142682" y="3190400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8" name="Google Shape;518;p36"/>
          <p:cNvGrpSpPr/>
          <p:nvPr/>
        </p:nvGrpSpPr>
        <p:grpSpPr>
          <a:xfrm>
            <a:off x="830514" y="3731400"/>
            <a:ext cx="5849467" cy="891075"/>
            <a:chOff x="830514" y="3655200"/>
            <a:chExt cx="5849467" cy="891075"/>
          </a:xfrm>
        </p:grpSpPr>
        <p:sp>
          <p:nvSpPr>
            <p:cNvPr id="519" name="Google Shape;519;p36"/>
            <p:cNvSpPr/>
            <p:nvPr/>
          </p:nvSpPr>
          <p:spPr>
            <a:xfrm>
              <a:off x="830514" y="3655200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6"/>
            <p:cNvSpPr/>
            <p:nvPr/>
          </p:nvSpPr>
          <p:spPr>
            <a:xfrm>
              <a:off x="1420755" y="3655200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6"/>
            <p:cNvSpPr/>
            <p:nvPr/>
          </p:nvSpPr>
          <p:spPr>
            <a:xfrm>
              <a:off x="2010996" y="3655200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6"/>
            <p:cNvSpPr/>
            <p:nvPr/>
          </p:nvSpPr>
          <p:spPr>
            <a:xfrm>
              <a:off x="2601237" y="3655200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6"/>
            <p:cNvSpPr/>
            <p:nvPr/>
          </p:nvSpPr>
          <p:spPr>
            <a:xfrm>
              <a:off x="3191478" y="3655200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6"/>
            <p:cNvSpPr/>
            <p:nvPr/>
          </p:nvSpPr>
          <p:spPr>
            <a:xfrm>
              <a:off x="3781718" y="3655200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6"/>
            <p:cNvSpPr/>
            <p:nvPr/>
          </p:nvSpPr>
          <p:spPr>
            <a:xfrm>
              <a:off x="4371959" y="3655200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6"/>
            <p:cNvSpPr/>
            <p:nvPr/>
          </p:nvSpPr>
          <p:spPr>
            <a:xfrm>
              <a:off x="4962200" y="3655200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6"/>
            <p:cNvSpPr/>
            <p:nvPr/>
          </p:nvSpPr>
          <p:spPr>
            <a:xfrm>
              <a:off x="5552441" y="3655200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6"/>
            <p:cNvSpPr/>
            <p:nvPr/>
          </p:nvSpPr>
          <p:spPr>
            <a:xfrm>
              <a:off x="6142682" y="3655200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6"/>
            <p:cNvSpPr/>
            <p:nvPr/>
          </p:nvSpPr>
          <p:spPr>
            <a:xfrm>
              <a:off x="830514" y="374910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6"/>
            <p:cNvSpPr/>
            <p:nvPr/>
          </p:nvSpPr>
          <p:spPr>
            <a:xfrm>
              <a:off x="1420755" y="374910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6"/>
            <p:cNvSpPr/>
            <p:nvPr/>
          </p:nvSpPr>
          <p:spPr>
            <a:xfrm>
              <a:off x="2010996" y="374910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6"/>
            <p:cNvSpPr/>
            <p:nvPr/>
          </p:nvSpPr>
          <p:spPr>
            <a:xfrm>
              <a:off x="2601237" y="374910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6"/>
            <p:cNvSpPr/>
            <p:nvPr/>
          </p:nvSpPr>
          <p:spPr>
            <a:xfrm>
              <a:off x="3191478" y="374910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6"/>
            <p:cNvSpPr/>
            <p:nvPr/>
          </p:nvSpPr>
          <p:spPr>
            <a:xfrm>
              <a:off x="3781718" y="3749109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6"/>
            <p:cNvSpPr/>
            <p:nvPr/>
          </p:nvSpPr>
          <p:spPr>
            <a:xfrm>
              <a:off x="4371959" y="3749109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6"/>
            <p:cNvSpPr/>
            <p:nvPr/>
          </p:nvSpPr>
          <p:spPr>
            <a:xfrm>
              <a:off x="4962200" y="3749109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6"/>
            <p:cNvSpPr/>
            <p:nvPr/>
          </p:nvSpPr>
          <p:spPr>
            <a:xfrm>
              <a:off x="5552441" y="3749109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6"/>
            <p:cNvSpPr/>
            <p:nvPr/>
          </p:nvSpPr>
          <p:spPr>
            <a:xfrm>
              <a:off x="6142682" y="3749109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6"/>
            <p:cNvSpPr/>
            <p:nvPr/>
          </p:nvSpPr>
          <p:spPr>
            <a:xfrm>
              <a:off x="830514" y="384301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6"/>
            <p:cNvSpPr/>
            <p:nvPr/>
          </p:nvSpPr>
          <p:spPr>
            <a:xfrm>
              <a:off x="1420755" y="384301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6"/>
            <p:cNvSpPr/>
            <p:nvPr/>
          </p:nvSpPr>
          <p:spPr>
            <a:xfrm>
              <a:off x="2010996" y="384301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6"/>
            <p:cNvSpPr/>
            <p:nvPr/>
          </p:nvSpPr>
          <p:spPr>
            <a:xfrm>
              <a:off x="2601237" y="384301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6"/>
            <p:cNvSpPr/>
            <p:nvPr/>
          </p:nvSpPr>
          <p:spPr>
            <a:xfrm>
              <a:off x="3191478" y="384301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6"/>
            <p:cNvSpPr/>
            <p:nvPr/>
          </p:nvSpPr>
          <p:spPr>
            <a:xfrm>
              <a:off x="3781718" y="3843019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6"/>
            <p:cNvSpPr/>
            <p:nvPr/>
          </p:nvSpPr>
          <p:spPr>
            <a:xfrm>
              <a:off x="4371959" y="3843019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6"/>
            <p:cNvSpPr/>
            <p:nvPr/>
          </p:nvSpPr>
          <p:spPr>
            <a:xfrm>
              <a:off x="4962200" y="3843019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6"/>
            <p:cNvSpPr/>
            <p:nvPr/>
          </p:nvSpPr>
          <p:spPr>
            <a:xfrm>
              <a:off x="5552441" y="3843019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6"/>
            <p:cNvSpPr/>
            <p:nvPr/>
          </p:nvSpPr>
          <p:spPr>
            <a:xfrm>
              <a:off x="6142682" y="3843019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6"/>
            <p:cNvSpPr/>
            <p:nvPr/>
          </p:nvSpPr>
          <p:spPr>
            <a:xfrm>
              <a:off x="830514" y="393692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6"/>
            <p:cNvSpPr/>
            <p:nvPr/>
          </p:nvSpPr>
          <p:spPr>
            <a:xfrm>
              <a:off x="1420755" y="393692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6"/>
            <p:cNvSpPr/>
            <p:nvPr/>
          </p:nvSpPr>
          <p:spPr>
            <a:xfrm>
              <a:off x="2010996" y="393692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6"/>
            <p:cNvSpPr/>
            <p:nvPr/>
          </p:nvSpPr>
          <p:spPr>
            <a:xfrm>
              <a:off x="2601237" y="393692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6"/>
            <p:cNvSpPr/>
            <p:nvPr/>
          </p:nvSpPr>
          <p:spPr>
            <a:xfrm>
              <a:off x="3191478" y="393692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6"/>
            <p:cNvSpPr/>
            <p:nvPr/>
          </p:nvSpPr>
          <p:spPr>
            <a:xfrm>
              <a:off x="3781718" y="3936928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6"/>
            <p:cNvSpPr/>
            <p:nvPr/>
          </p:nvSpPr>
          <p:spPr>
            <a:xfrm>
              <a:off x="4371959" y="3936928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6"/>
            <p:cNvSpPr/>
            <p:nvPr/>
          </p:nvSpPr>
          <p:spPr>
            <a:xfrm>
              <a:off x="4962200" y="3936928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6"/>
            <p:cNvSpPr/>
            <p:nvPr/>
          </p:nvSpPr>
          <p:spPr>
            <a:xfrm>
              <a:off x="5552441" y="3936928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6"/>
            <p:cNvSpPr/>
            <p:nvPr/>
          </p:nvSpPr>
          <p:spPr>
            <a:xfrm>
              <a:off x="6142682" y="3936928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6"/>
            <p:cNvSpPr/>
            <p:nvPr/>
          </p:nvSpPr>
          <p:spPr>
            <a:xfrm>
              <a:off x="830514" y="403083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6"/>
            <p:cNvSpPr/>
            <p:nvPr/>
          </p:nvSpPr>
          <p:spPr>
            <a:xfrm>
              <a:off x="1420755" y="403083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6"/>
            <p:cNvSpPr/>
            <p:nvPr/>
          </p:nvSpPr>
          <p:spPr>
            <a:xfrm>
              <a:off x="2010996" y="403083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6"/>
            <p:cNvSpPr/>
            <p:nvPr/>
          </p:nvSpPr>
          <p:spPr>
            <a:xfrm>
              <a:off x="2601237" y="403083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6"/>
            <p:cNvSpPr/>
            <p:nvPr/>
          </p:nvSpPr>
          <p:spPr>
            <a:xfrm>
              <a:off x="3191478" y="403083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6"/>
            <p:cNvSpPr/>
            <p:nvPr/>
          </p:nvSpPr>
          <p:spPr>
            <a:xfrm>
              <a:off x="3781718" y="4030838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6"/>
            <p:cNvSpPr/>
            <p:nvPr/>
          </p:nvSpPr>
          <p:spPr>
            <a:xfrm>
              <a:off x="4371959" y="4030838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6"/>
            <p:cNvSpPr/>
            <p:nvPr/>
          </p:nvSpPr>
          <p:spPr>
            <a:xfrm>
              <a:off x="4962200" y="4030838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6"/>
            <p:cNvSpPr/>
            <p:nvPr/>
          </p:nvSpPr>
          <p:spPr>
            <a:xfrm>
              <a:off x="5552441" y="4030838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6"/>
            <p:cNvSpPr/>
            <p:nvPr/>
          </p:nvSpPr>
          <p:spPr>
            <a:xfrm>
              <a:off x="6142682" y="4030838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6"/>
            <p:cNvSpPr/>
            <p:nvPr/>
          </p:nvSpPr>
          <p:spPr>
            <a:xfrm>
              <a:off x="830514" y="4124747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1420755" y="4124747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2010996" y="4124747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2601237" y="4124747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3191478" y="4124747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3781718" y="4124747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4371959" y="4124747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6"/>
            <p:cNvSpPr/>
            <p:nvPr/>
          </p:nvSpPr>
          <p:spPr>
            <a:xfrm>
              <a:off x="4962200" y="4124747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6"/>
            <p:cNvSpPr/>
            <p:nvPr/>
          </p:nvSpPr>
          <p:spPr>
            <a:xfrm>
              <a:off x="5552441" y="4124747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6142682" y="4124747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830514" y="421865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6"/>
            <p:cNvSpPr/>
            <p:nvPr/>
          </p:nvSpPr>
          <p:spPr>
            <a:xfrm>
              <a:off x="1420755" y="421865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6"/>
            <p:cNvSpPr/>
            <p:nvPr/>
          </p:nvSpPr>
          <p:spPr>
            <a:xfrm>
              <a:off x="2010996" y="421865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>
              <a:off x="2601237" y="421865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6"/>
            <p:cNvSpPr/>
            <p:nvPr/>
          </p:nvSpPr>
          <p:spPr>
            <a:xfrm>
              <a:off x="3191478" y="421865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6"/>
            <p:cNvSpPr/>
            <p:nvPr/>
          </p:nvSpPr>
          <p:spPr>
            <a:xfrm>
              <a:off x="3781718" y="4218656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6"/>
            <p:cNvSpPr/>
            <p:nvPr/>
          </p:nvSpPr>
          <p:spPr>
            <a:xfrm>
              <a:off x="4371959" y="4218656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6"/>
            <p:cNvSpPr/>
            <p:nvPr/>
          </p:nvSpPr>
          <p:spPr>
            <a:xfrm>
              <a:off x="4962200" y="4218656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6"/>
            <p:cNvSpPr/>
            <p:nvPr/>
          </p:nvSpPr>
          <p:spPr>
            <a:xfrm>
              <a:off x="5552441" y="4218656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6"/>
            <p:cNvSpPr/>
            <p:nvPr/>
          </p:nvSpPr>
          <p:spPr>
            <a:xfrm>
              <a:off x="6142682" y="4218656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6"/>
            <p:cNvSpPr/>
            <p:nvPr/>
          </p:nvSpPr>
          <p:spPr>
            <a:xfrm>
              <a:off x="830514" y="431256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6"/>
            <p:cNvSpPr/>
            <p:nvPr/>
          </p:nvSpPr>
          <p:spPr>
            <a:xfrm>
              <a:off x="1420755" y="431256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2010996" y="431256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6"/>
            <p:cNvSpPr/>
            <p:nvPr/>
          </p:nvSpPr>
          <p:spPr>
            <a:xfrm>
              <a:off x="2601237" y="431256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6"/>
            <p:cNvSpPr/>
            <p:nvPr/>
          </p:nvSpPr>
          <p:spPr>
            <a:xfrm>
              <a:off x="3191478" y="431256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3781718" y="431256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6"/>
            <p:cNvSpPr/>
            <p:nvPr/>
          </p:nvSpPr>
          <p:spPr>
            <a:xfrm>
              <a:off x="4371959" y="4312566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6"/>
            <p:cNvSpPr/>
            <p:nvPr/>
          </p:nvSpPr>
          <p:spPr>
            <a:xfrm>
              <a:off x="4962200" y="4312566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6"/>
            <p:cNvSpPr/>
            <p:nvPr/>
          </p:nvSpPr>
          <p:spPr>
            <a:xfrm>
              <a:off x="5552441" y="4312566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6"/>
            <p:cNvSpPr/>
            <p:nvPr/>
          </p:nvSpPr>
          <p:spPr>
            <a:xfrm>
              <a:off x="6142682" y="4312566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6"/>
            <p:cNvSpPr/>
            <p:nvPr/>
          </p:nvSpPr>
          <p:spPr>
            <a:xfrm>
              <a:off x="830514" y="44064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6"/>
            <p:cNvSpPr/>
            <p:nvPr/>
          </p:nvSpPr>
          <p:spPr>
            <a:xfrm>
              <a:off x="1420755" y="44064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6"/>
            <p:cNvSpPr/>
            <p:nvPr/>
          </p:nvSpPr>
          <p:spPr>
            <a:xfrm>
              <a:off x="2010996" y="44064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6"/>
            <p:cNvSpPr/>
            <p:nvPr/>
          </p:nvSpPr>
          <p:spPr>
            <a:xfrm>
              <a:off x="2601237" y="44064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6"/>
            <p:cNvSpPr/>
            <p:nvPr/>
          </p:nvSpPr>
          <p:spPr>
            <a:xfrm>
              <a:off x="3191478" y="44064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6"/>
            <p:cNvSpPr/>
            <p:nvPr/>
          </p:nvSpPr>
          <p:spPr>
            <a:xfrm>
              <a:off x="3781718" y="44064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6"/>
            <p:cNvSpPr/>
            <p:nvPr/>
          </p:nvSpPr>
          <p:spPr>
            <a:xfrm>
              <a:off x="4371959" y="440647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6"/>
            <p:cNvSpPr/>
            <p:nvPr/>
          </p:nvSpPr>
          <p:spPr>
            <a:xfrm>
              <a:off x="4962200" y="440647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6"/>
            <p:cNvSpPr/>
            <p:nvPr/>
          </p:nvSpPr>
          <p:spPr>
            <a:xfrm>
              <a:off x="5552441" y="440647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6"/>
            <p:cNvSpPr/>
            <p:nvPr/>
          </p:nvSpPr>
          <p:spPr>
            <a:xfrm>
              <a:off x="6142682" y="440647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6"/>
            <p:cNvSpPr/>
            <p:nvPr/>
          </p:nvSpPr>
          <p:spPr>
            <a:xfrm>
              <a:off x="830514" y="45003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6"/>
            <p:cNvSpPr/>
            <p:nvPr/>
          </p:nvSpPr>
          <p:spPr>
            <a:xfrm>
              <a:off x="1420755" y="45003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6"/>
            <p:cNvSpPr/>
            <p:nvPr/>
          </p:nvSpPr>
          <p:spPr>
            <a:xfrm>
              <a:off x="2010996" y="45003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6"/>
            <p:cNvSpPr/>
            <p:nvPr/>
          </p:nvSpPr>
          <p:spPr>
            <a:xfrm>
              <a:off x="2601237" y="45003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3191478" y="45003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6"/>
            <p:cNvSpPr/>
            <p:nvPr/>
          </p:nvSpPr>
          <p:spPr>
            <a:xfrm>
              <a:off x="3781718" y="45003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6"/>
            <p:cNvSpPr/>
            <p:nvPr/>
          </p:nvSpPr>
          <p:spPr>
            <a:xfrm>
              <a:off x="4371959" y="450037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4962200" y="450037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6"/>
            <p:cNvSpPr/>
            <p:nvPr/>
          </p:nvSpPr>
          <p:spPr>
            <a:xfrm>
              <a:off x="5552441" y="450037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6"/>
            <p:cNvSpPr/>
            <p:nvPr/>
          </p:nvSpPr>
          <p:spPr>
            <a:xfrm>
              <a:off x="6142682" y="450037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Contents</a:t>
            </a:r>
            <a:endParaRPr/>
          </a:p>
        </p:txBody>
      </p:sp>
      <p:sp>
        <p:nvSpPr>
          <p:cNvPr id="184" name="Google Shape;184;p19"/>
          <p:cNvSpPr txBox="1"/>
          <p:nvPr/>
        </p:nvSpPr>
        <p:spPr>
          <a:xfrm>
            <a:off x="1293838" y="23032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Overview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5" name="Google Shape;185;p19"/>
          <p:cNvSpPr txBox="1"/>
          <p:nvPr/>
        </p:nvSpPr>
        <p:spPr>
          <a:xfrm>
            <a:off x="1293838" y="27049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ESG Trends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6" name="Google Shape;186;p19">
            <a:hlinkClick action="ppaction://hlinksldjump" r:id="rId5"/>
          </p:cNvPr>
          <p:cNvSpPr txBox="1"/>
          <p:nvPr/>
        </p:nvSpPr>
        <p:spPr>
          <a:xfrm>
            <a:off x="1293838" y="31066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Problems to solve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7" name="Google Shape;187;p19">
            <a:hlinkClick action="ppaction://hlinksldjump" r:id="rId7"/>
          </p:cNvPr>
          <p:cNvSpPr txBox="1"/>
          <p:nvPr/>
        </p:nvSpPr>
        <p:spPr>
          <a:xfrm>
            <a:off x="1293838" y="35083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Project objective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8" name="Google Shape;188;p19"/>
          <p:cNvSpPr txBox="1"/>
          <p:nvPr/>
        </p:nvSpPr>
        <p:spPr>
          <a:xfrm>
            <a:off x="3448425" y="2303225"/>
            <a:ext cx="18324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Database Framework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9" name="Google Shape;189;p19"/>
          <p:cNvSpPr txBox="1"/>
          <p:nvPr/>
        </p:nvSpPr>
        <p:spPr>
          <a:xfrm>
            <a:off x="3448432" y="2704919"/>
            <a:ext cx="1634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Target audience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0" name="Google Shape;190;p19"/>
          <p:cNvSpPr txBox="1"/>
          <p:nvPr/>
        </p:nvSpPr>
        <p:spPr>
          <a:xfrm>
            <a:off x="3448432" y="3106619"/>
            <a:ext cx="1634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Proposed solution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1" name="Google Shape;191;p19"/>
          <p:cNvSpPr txBox="1"/>
          <p:nvPr/>
        </p:nvSpPr>
        <p:spPr>
          <a:xfrm>
            <a:off x="3448432" y="3508319"/>
            <a:ext cx="1634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 Exploration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2" name="Google Shape;192;p19"/>
          <p:cNvSpPr txBox="1"/>
          <p:nvPr/>
        </p:nvSpPr>
        <p:spPr>
          <a:xfrm>
            <a:off x="5611135" y="2303219"/>
            <a:ext cx="1241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Deliverables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3" name="Google Shape;193;p19"/>
          <p:cNvSpPr txBox="1"/>
          <p:nvPr/>
        </p:nvSpPr>
        <p:spPr>
          <a:xfrm>
            <a:off x="5611135" y="2704919"/>
            <a:ext cx="1241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Vision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4" name="Google Shape;194;p19"/>
          <p:cNvSpPr txBox="1"/>
          <p:nvPr/>
        </p:nvSpPr>
        <p:spPr>
          <a:xfrm>
            <a:off x="5611135" y="3106619"/>
            <a:ext cx="1241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Team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5" name="Google Shape;195;p19"/>
          <p:cNvSpPr/>
          <p:nvPr/>
        </p:nvSpPr>
        <p:spPr>
          <a:xfrm>
            <a:off x="1262725" y="136500"/>
            <a:ext cx="1360200" cy="204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7"/>
          <p:cNvSpPr txBox="1"/>
          <p:nvPr>
            <p:ph type="title"/>
          </p:nvPr>
        </p:nvSpPr>
        <p:spPr>
          <a:xfrm>
            <a:off x="730000" y="1318650"/>
            <a:ext cx="39360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Integrated ESG Dashboard</a:t>
            </a:r>
            <a:endParaRPr/>
          </a:p>
        </p:txBody>
      </p:sp>
      <p:pic>
        <p:nvPicPr>
          <p:cNvPr id="624" name="Google Shape;6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5800" y="658225"/>
            <a:ext cx="4632824" cy="4394551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37"/>
          <p:cNvSpPr txBox="1"/>
          <p:nvPr>
            <p:ph idx="1" type="body"/>
          </p:nvPr>
        </p:nvSpPr>
        <p:spPr>
          <a:xfrm>
            <a:off x="721225" y="2517200"/>
            <a:ext cx="3098700" cy="22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Our interactive dashboard highlights the following areas: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Arial"/>
              <a:buChar char="●"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ESG score by industry (bubble)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Arial"/>
              <a:buChar char="●"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ESG score by industry (bar)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Arial"/>
              <a:buChar char="●"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Red flags (# of incidents) by type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Arial"/>
              <a:buChar char="●"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Stock performance over time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8"/>
          <p:cNvSpPr txBox="1"/>
          <p:nvPr>
            <p:ph type="title"/>
          </p:nvPr>
        </p:nvSpPr>
        <p:spPr>
          <a:xfrm>
            <a:off x="730000" y="1318650"/>
            <a:ext cx="34491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ESG Score vs RoE</a:t>
            </a:r>
            <a:endParaRPr/>
          </a:p>
        </p:txBody>
      </p:sp>
      <p:sp>
        <p:nvSpPr>
          <p:cNvPr id="631" name="Google Shape;631;p38"/>
          <p:cNvSpPr txBox="1"/>
          <p:nvPr>
            <p:ph idx="1" type="body"/>
          </p:nvPr>
        </p:nvSpPr>
        <p:spPr>
          <a:xfrm>
            <a:off x="721225" y="2517200"/>
            <a:ext cx="3098700" cy="22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Our Industry analysis concludes the following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Arial"/>
              <a:buChar char="●"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There is a negative correlation with RoE and ESG score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Arial"/>
              <a:buChar char="●"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retail industry has a high RoE, but very low ESG scores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2" name="Google Shape;63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5799" y="658226"/>
            <a:ext cx="4632824" cy="4394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39"/>
          <p:cNvSpPr txBox="1"/>
          <p:nvPr>
            <p:ph type="title"/>
          </p:nvPr>
        </p:nvSpPr>
        <p:spPr>
          <a:xfrm>
            <a:off x="730000" y="1318650"/>
            <a:ext cx="34491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ESG score by Industry</a:t>
            </a:r>
            <a:endParaRPr/>
          </a:p>
        </p:txBody>
      </p:sp>
      <p:sp>
        <p:nvSpPr>
          <p:cNvPr id="638" name="Google Shape;638;p39"/>
          <p:cNvSpPr txBox="1"/>
          <p:nvPr>
            <p:ph idx="1" type="body"/>
          </p:nvPr>
        </p:nvSpPr>
        <p:spPr>
          <a:xfrm>
            <a:off x="721225" y="2517200"/>
            <a:ext cx="3098700" cy="22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Reviewing ESG scores by industry we can determine the following: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Arial"/>
              <a:buChar char="●"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Utility companies have the best scores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Arial"/>
              <a:buChar char="●"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Machinery, Insurance, Building products have low scores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9" name="Google Shape;6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5800" y="658237"/>
            <a:ext cx="4632824" cy="4394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0"/>
          <p:cNvSpPr txBox="1"/>
          <p:nvPr>
            <p:ph type="title"/>
          </p:nvPr>
        </p:nvSpPr>
        <p:spPr>
          <a:xfrm>
            <a:off x="730000" y="1318650"/>
            <a:ext cx="34491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Controversy</a:t>
            </a:r>
            <a:r>
              <a:rPr lang="en-GB">
                <a:solidFill>
                  <a:srgbClr val="000000"/>
                </a:solidFill>
              </a:rPr>
              <a:t> Indicators</a:t>
            </a:r>
            <a:endParaRPr/>
          </a:p>
        </p:txBody>
      </p:sp>
      <p:sp>
        <p:nvSpPr>
          <p:cNvPr id="645" name="Google Shape;645;p40"/>
          <p:cNvSpPr txBox="1"/>
          <p:nvPr>
            <p:ph idx="1" type="body"/>
          </p:nvPr>
        </p:nvSpPr>
        <p:spPr>
          <a:xfrm>
            <a:off x="721225" y="2517200"/>
            <a:ext cx="3098700" cy="22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Controversial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behaviour have a negative impact on ESG scores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Arial"/>
              <a:buChar char="●"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Business Ethics and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Customer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Incidents are more common types of incidents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6" name="Google Shape;64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5800" y="658233"/>
            <a:ext cx="4632824" cy="4394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1"/>
          <p:cNvSpPr txBox="1"/>
          <p:nvPr>
            <p:ph type="title"/>
          </p:nvPr>
        </p:nvSpPr>
        <p:spPr>
          <a:xfrm>
            <a:off x="730000" y="1318650"/>
            <a:ext cx="34491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Stock Performance</a:t>
            </a:r>
            <a:endParaRPr/>
          </a:p>
        </p:txBody>
      </p:sp>
      <p:sp>
        <p:nvSpPr>
          <p:cNvPr id="652" name="Google Shape;652;p41"/>
          <p:cNvSpPr txBox="1"/>
          <p:nvPr>
            <p:ph idx="1" type="body"/>
          </p:nvPr>
        </p:nvSpPr>
        <p:spPr>
          <a:xfrm>
            <a:off x="721225" y="2517200"/>
            <a:ext cx="3098700" cy="22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Reviewing the stock performance, we can determine the following: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Arial"/>
              <a:buChar char="●"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Performance is up as a whole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3" name="Google Shape;65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5786" y="658225"/>
            <a:ext cx="4632839" cy="439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2"/>
          <p:cNvSpPr txBox="1"/>
          <p:nvPr>
            <p:ph type="title"/>
          </p:nvPr>
        </p:nvSpPr>
        <p:spPr>
          <a:xfrm>
            <a:off x="730000" y="131865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Deliverables</a:t>
            </a:r>
            <a:endParaRPr/>
          </a:p>
        </p:txBody>
      </p:sp>
      <p:sp>
        <p:nvSpPr>
          <p:cNvPr id="659" name="Google Shape;659;p42"/>
          <p:cNvSpPr txBox="1"/>
          <p:nvPr>
            <p:ph idx="1" type="body"/>
          </p:nvPr>
        </p:nvSpPr>
        <p:spPr>
          <a:xfrm>
            <a:off x="3605300" y="1068650"/>
            <a:ext cx="47982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To be updated once our questions have been asked. </a:t>
            </a:r>
            <a:endParaRPr sz="1100"/>
          </a:p>
        </p:txBody>
      </p:sp>
      <p:sp>
        <p:nvSpPr>
          <p:cNvPr id="660" name="Google Shape;660;p42"/>
          <p:cNvSpPr txBox="1"/>
          <p:nvPr/>
        </p:nvSpPr>
        <p:spPr>
          <a:xfrm>
            <a:off x="992300" y="2706495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Metric 1</a:t>
            </a:r>
            <a:endParaRPr b="1"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1" name="Google Shape;661;p42"/>
          <p:cNvSpPr txBox="1"/>
          <p:nvPr/>
        </p:nvSpPr>
        <p:spPr>
          <a:xfrm>
            <a:off x="722900" y="2931545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45K</a:t>
            </a:r>
            <a:endParaRPr b="1"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2" name="Google Shape;662;p42"/>
          <p:cNvSpPr txBox="1"/>
          <p:nvPr/>
        </p:nvSpPr>
        <p:spPr>
          <a:xfrm>
            <a:off x="842600" y="3768550"/>
            <a:ext cx="20682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Details on metric 1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63" name="Google Shape;663;p42"/>
          <p:cNvCxnSpPr/>
          <p:nvPr/>
        </p:nvCxnSpPr>
        <p:spPr>
          <a:xfrm>
            <a:off x="3224350" y="2706500"/>
            <a:ext cx="0" cy="183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664" name="Google Shape;664;p42"/>
          <p:cNvSpPr txBox="1"/>
          <p:nvPr/>
        </p:nvSpPr>
        <p:spPr>
          <a:xfrm>
            <a:off x="3687600" y="2706495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Metric 2</a:t>
            </a:r>
            <a:endParaRPr b="1"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5" name="Google Shape;665;p42"/>
          <p:cNvSpPr txBox="1"/>
          <p:nvPr/>
        </p:nvSpPr>
        <p:spPr>
          <a:xfrm>
            <a:off x="3418200" y="2931545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690K</a:t>
            </a:r>
            <a:endParaRPr b="1"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6" name="Google Shape;666;p42"/>
          <p:cNvSpPr txBox="1"/>
          <p:nvPr/>
        </p:nvSpPr>
        <p:spPr>
          <a:xfrm>
            <a:off x="3537900" y="3768550"/>
            <a:ext cx="20682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Details on metric 1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67" name="Google Shape;667;p42"/>
          <p:cNvCxnSpPr/>
          <p:nvPr/>
        </p:nvCxnSpPr>
        <p:spPr>
          <a:xfrm>
            <a:off x="5919650" y="2706500"/>
            <a:ext cx="0" cy="183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668" name="Google Shape;668;p42"/>
          <p:cNvSpPr txBox="1"/>
          <p:nvPr/>
        </p:nvSpPr>
        <p:spPr>
          <a:xfrm>
            <a:off x="6382900" y="2706495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Metric 3</a:t>
            </a:r>
            <a:endParaRPr b="1"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9" name="Google Shape;669;p42"/>
          <p:cNvSpPr txBox="1"/>
          <p:nvPr/>
        </p:nvSpPr>
        <p:spPr>
          <a:xfrm>
            <a:off x="6113500" y="2931545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100K</a:t>
            </a:r>
            <a:endParaRPr b="1"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0" name="Google Shape;670;p42"/>
          <p:cNvSpPr txBox="1"/>
          <p:nvPr/>
        </p:nvSpPr>
        <p:spPr>
          <a:xfrm>
            <a:off x="6233200" y="3768550"/>
            <a:ext cx="20682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Details on metric 1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Vision</a:t>
            </a:r>
            <a:endParaRPr sz="800"/>
          </a:p>
        </p:txBody>
      </p:sp>
      <p:sp>
        <p:nvSpPr>
          <p:cNvPr id="676" name="Google Shape;676;p43"/>
          <p:cNvSpPr txBox="1"/>
          <p:nvPr/>
        </p:nvSpPr>
        <p:spPr>
          <a:xfrm>
            <a:off x="460540" y="3462416"/>
            <a:ext cx="871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20XX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7" name="Google Shape;677;p43"/>
          <p:cNvSpPr txBox="1"/>
          <p:nvPr>
            <p:ph type="title"/>
          </p:nvPr>
        </p:nvSpPr>
        <p:spPr>
          <a:xfrm>
            <a:off x="803537" y="227875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000000"/>
                </a:solidFill>
              </a:rPr>
              <a:t>Milestone 1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678" name="Google Shape;678;p43"/>
          <p:cNvSpPr txBox="1"/>
          <p:nvPr>
            <p:ph idx="4294967295" type="body"/>
          </p:nvPr>
        </p:nvSpPr>
        <p:spPr>
          <a:xfrm>
            <a:off x="803537" y="250967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Details on Milestone 1</a:t>
            </a:r>
            <a:endParaRPr sz="700"/>
          </a:p>
        </p:txBody>
      </p:sp>
      <p:sp>
        <p:nvSpPr>
          <p:cNvPr id="679" name="Google Shape;679;p43"/>
          <p:cNvSpPr txBox="1"/>
          <p:nvPr/>
        </p:nvSpPr>
        <p:spPr>
          <a:xfrm>
            <a:off x="2062849" y="2957350"/>
            <a:ext cx="745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20XX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0" name="Google Shape;680;p43"/>
          <p:cNvSpPr txBox="1"/>
          <p:nvPr>
            <p:ph type="title"/>
          </p:nvPr>
        </p:nvSpPr>
        <p:spPr>
          <a:xfrm>
            <a:off x="2230906" y="383760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000000"/>
                </a:solidFill>
              </a:rPr>
              <a:t>Milestone 2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681" name="Google Shape;681;p43"/>
          <p:cNvSpPr txBox="1"/>
          <p:nvPr>
            <p:ph idx="4294967295" type="body"/>
          </p:nvPr>
        </p:nvSpPr>
        <p:spPr>
          <a:xfrm>
            <a:off x="2230906" y="406852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Details on Milestone 2</a:t>
            </a:r>
            <a:endParaRPr sz="700"/>
          </a:p>
        </p:txBody>
      </p:sp>
      <p:sp>
        <p:nvSpPr>
          <p:cNvPr id="682" name="Google Shape;682;p43"/>
          <p:cNvSpPr txBox="1"/>
          <p:nvPr/>
        </p:nvSpPr>
        <p:spPr>
          <a:xfrm>
            <a:off x="3465538" y="3462416"/>
            <a:ext cx="692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20XX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3" name="Google Shape;683;p43"/>
          <p:cNvSpPr txBox="1"/>
          <p:nvPr>
            <p:ph type="title"/>
          </p:nvPr>
        </p:nvSpPr>
        <p:spPr>
          <a:xfrm>
            <a:off x="3681909" y="227875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000000"/>
                </a:solidFill>
              </a:rPr>
              <a:t>Milestone 3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684" name="Google Shape;684;p43"/>
          <p:cNvSpPr txBox="1"/>
          <p:nvPr>
            <p:ph idx="4294967295" type="body"/>
          </p:nvPr>
        </p:nvSpPr>
        <p:spPr>
          <a:xfrm>
            <a:off x="3681909" y="250967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Details on Milestone 3</a:t>
            </a:r>
            <a:endParaRPr sz="700"/>
          </a:p>
        </p:txBody>
      </p:sp>
      <p:sp>
        <p:nvSpPr>
          <p:cNvPr id="685" name="Google Shape;685;p43"/>
          <p:cNvSpPr txBox="1"/>
          <p:nvPr/>
        </p:nvSpPr>
        <p:spPr>
          <a:xfrm>
            <a:off x="4871274" y="2957350"/>
            <a:ext cx="745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20XX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6" name="Google Shape;686;p43"/>
          <p:cNvSpPr txBox="1"/>
          <p:nvPr>
            <p:ph type="title"/>
          </p:nvPr>
        </p:nvSpPr>
        <p:spPr>
          <a:xfrm>
            <a:off x="5136128" y="383760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000000"/>
                </a:solidFill>
              </a:rPr>
              <a:t>Milestone 4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687" name="Google Shape;687;p43"/>
          <p:cNvSpPr txBox="1"/>
          <p:nvPr>
            <p:ph idx="4294967295" type="body"/>
          </p:nvPr>
        </p:nvSpPr>
        <p:spPr>
          <a:xfrm>
            <a:off x="5136128" y="406852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Details on Milestone 4</a:t>
            </a:r>
            <a:endParaRPr sz="700"/>
          </a:p>
        </p:txBody>
      </p:sp>
      <p:sp>
        <p:nvSpPr>
          <p:cNvPr id="688" name="Google Shape;688;p43"/>
          <p:cNvSpPr txBox="1"/>
          <p:nvPr/>
        </p:nvSpPr>
        <p:spPr>
          <a:xfrm>
            <a:off x="6325138" y="3462416"/>
            <a:ext cx="745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20XX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9" name="Google Shape;689;p43"/>
          <p:cNvSpPr txBox="1"/>
          <p:nvPr>
            <p:ph type="title"/>
          </p:nvPr>
        </p:nvSpPr>
        <p:spPr>
          <a:xfrm>
            <a:off x="6585599" y="227875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000000"/>
                </a:solidFill>
              </a:rPr>
              <a:t>Milestone 5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690" name="Google Shape;690;p43"/>
          <p:cNvSpPr txBox="1"/>
          <p:nvPr>
            <p:ph idx="4294967295" type="body"/>
          </p:nvPr>
        </p:nvSpPr>
        <p:spPr>
          <a:xfrm>
            <a:off x="6585599" y="250967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Details on Milestone 5</a:t>
            </a:r>
            <a:endParaRPr sz="700"/>
          </a:p>
        </p:txBody>
      </p:sp>
      <p:pic>
        <p:nvPicPr>
          <p:cNvPr descr="shutterstock_429987889_edited.jpg" id="691" name="Google Shape;691;p43"/>
          <p:cNvPicPr preferRelativeResize="0"/>
          <p:nvPr/>
        </p:nvPicPr>
        <p:blipFill rotWithShape="1">
          <a:blip r:embed="rId3">
            <a:alphaModFix/>
          </a:blip>
          <a:srcRect b="6621" l="0" r="0" t="91660"/>
          <a:stretch/>
        </p:blipFill>
        <p:spPr>
          <a:xfrm>
            <a:off x="885125" y="3339575"/>
            <a:ext cx="8265375" cy="1324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2" name="Google Shape;692;p43"/>
          <p:cNvGrpSpPr/>
          <p:nvPr/>
        </p:nvGrpSpPr>
        <p:grpSpPr>
          <a:xfrm>
            <a:off x="845575" y="3060165"/>
            <a:ext cx="92400" cy="411825"/>
            <a:chOff x="845575" y="2563700"/>
            <a:chExt cx="92400" cy="411825"/>
          </a:xfrm>
        </p:grpSpPr>
        <p:cxnSp>
          <p:nvCxnSpPr>
            <p:cNvPr id="693" name="Google Shape;693;p43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94" name="Google Shape;694;p43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5" name="Google Shape;695;p43"/>
          <p:cNvGrpSpPr/>
          <p:nvPr/>
        </p:nvGrpSpPr>
        <p:grpSpPr>
          <a:xfrm rot="10800000">
            <a:off x="2296375" y="3339567"/>
            <a:ext cx="92400" cy="411825"/>
            <a:chOff x="2070100" y="2563700"/>
            <a:chExt cx="92400" cy="411825"/>
          </a:xfrm>
        </p:grpSpPr>
        <p:cxnSp>
          <p:nvCxnSpPr>
            <p:cNvPr id="696" name="Google Shape;696;p43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97" name="Google Shape;697;p43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8" name="Google Shape;698;p43"/>
          <p:cNvGrpSpPr/>
          <p:nvPr/>
        </p:nvGrpSpPr>
        <p:grpSpPr>
          <a:xfrm>
            <a:off x="3747175" y="3060165"/>
            <a:ext cx="92400" cy="411825"/>
            <a:chOff x="845575" y="2563700"/>
            <a:chExt cx="92400" cy="411825"/>
          </a:xfrm>
        </p:grpSpPr>
        <p:cxnSp>
          <p:nvCxnSpPr>
            <p:cNvPr id="699" name="Google Shape;699;p43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00" name="Google Shape;700;p43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1" name="Google Shape;701;p43"/>
          <p:cNvGrpSpPr/>
          <p:nvPr/>
        </p:nvGrpSpPr>
        <p:grpSpPr>
          <a:xfrm rot="10800000">
            <a:off x="5197975" y="3339567"/>
            <a:ext cx="92400" cy="411825"/>
            <a:chOff x="2070100" y="2563700"/>
            <a:chExt cx="92400" cy="411825"/>
          </a:xfrm>
        </p:grpSpPr>
        <p:cxnSp>
          <p:nvCxnSpPr>
            <p:cNvPr id="702" name="Google Shape;702;p43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03" name="Google Shape;703;p43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4" name="Google Shape;704;p43"/>
          <p:cNvGrpSpPr/>
          <p:nvPr/>
        </p:nvGrpSpPr>
        <p:grpSpPr>
          <a:xfrm>
            <a:off x="6648775" y="3060165"/>
            <a:ext cx="92400" cy="411825"/>
            <a:chOff x="845575" y="2563700"/>
            <a:chExt cx="92400" cy="411825"/>
          </a:xfrm>
        </p:grpSpPr>
        <p:cxnSp>
          <p:nvCxnSpPr>
            <p:cNvPr id="705" name="Google Shape;705;p43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06" name="Google Shape;706;p43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44"/>
          <p:cNvSpPr txBox="1"/>
          <p:nvPr>
            <p:ph type="title"/>
          </p:nvPr>
        </p:nvSpPr>
        <p:spPr>
          <a:xfrm>
            <a:off x="730000" y="1318650"/>
            <a:ext cx="3554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References</a:t>
            </a:r>
            <a:endParaRPr/>
          </a:p>
        </p:txBody>
      </p:sp>
      <p:sp>
        <p:nvSpPr>
          <p:cNvPr id="712" name="Google Shape;712;p44"/>
          <p:cNvSpPr txBox="1"/>
          <p:nvPr>
            <p:ph idx="1" type="body"/>
          </p:nvPr>
        </p:nvSpPr>
        <p:spPr>
          <a:xfrm>
            <a:off x="721225" y="1907600"/>
            <a:ext cx="7977900" cy="25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hlink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Arial"/>
              <a:buChar char="●"/>
            </a:pPr>
            <a:r>
              <a:rPr lang="en-GB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https://www.investopedia.com/terms/e/environmental-social-and-governance-esg-criteria.asp</a:t>
            </a:r>
            <a:endParaRPr u="sng">
              <a:solidFill>
                <a:schemeClr val="hlink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Arial"/>
              <a:buChar char="●"/>
            </a:pPr>
            <a:r>
              <a:rPr lang="en-GB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/>
              </a:rPr>
              <a:t>https://ca.finance.yahoo.com/</a:t>
            </a:r>
            <a:endParaRPr u="sng">
              <a:solidFill>
                <a:schemeClr val="hlink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Arial"/>
              <a:buChar char="●"/>
            </a:pPr>
            <a:r>
              <a:rPr lang="en-GB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5"/>
              </a:rPr>
              <a:t>https://ca.finance.yahoo.com/</a:t>
            </a:r>
            <a:endParaRPr u="sng">
              <a:solidFill>
                <a:schemeClr val="hlink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Arial"/>
              <a:buChar char="●"/>
            </a:pPr>
            <a:r>
              <a:rPr lang="en-GB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https://www.forbes.com/just-companies/#5d410d762bf0</a:t>
            </a:r>
            <a:endParaRPr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Arial"/>
              <a:buChar char="●"/>
            </a:pPr>
            <a:r>
              <a:rPr lang="en-GB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https://en.wikipedia.org/wiki/List_of_S%26P_500_companies</a:t>
            </a:r>
            <a:endParaRPr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4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01" name="Google Shape;201;p20"/>
          <p:cNvSpPr txBox="1"/>
          <p:nvPr>
            <p:ph idx="1" type="body"/>
          </p:nvPr>
        </p:nvSpPr>
        <p:spPr>
          <a:xfrm>
            <a:off x="1295325" y="2078875"/>
            <a:ext cx="71229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Here at ESG Consultants, we are building a machine learning module to help determine the impact of </a:t>
            </a:r>
            <a:r>
              <a:rPr lang="en-GB" sz="1100"/>
              <a:t>sustainability</a:t>
            </a:r>
            <a:r>
              <a:rPr lang="en-GB" sz="1100"/>
              <a:t> on company performance. </a:t>
            </a:r>
            <a:endParaRPr sz="1100"/>
          </a:p>
        </p:txBody>
      </p:sp>
      <p:pic>
        <p:nvPicPr>
          <p:cNvPr descr="shutterstock_429987889_edited.jpg" id="202" name="Google Shape;202;p20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 txBox="1"/>
          <p:nvPr>
            <p:ph type="title"/>
          </p:nvPr>
        </p:nvSpPr>
        <p:spPr>
          <a:xfrm>
            <a:off x="729450" y="2056375"/>
            <a:ext cx="6060600" cy="24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ESG &amp;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Why is it Important?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ESG Trends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/>
              <a:t>01</a:t>
            </a:r>
            <a:endParaRPr b="0"/>
          </a:p>
        </p:txBody>
      </p:sp>
      <p:sp>
        <p:nvSpPr>
          <p:cNvPr id="213" name="Google Shape;213;p22"/>
          <p:cNvSpPr txBox="1"/>
          <p:nvPr>
            <p:ph idx="1" type="body"/>
          </p:nvPr>
        </p:nvSpPr>
        <p:spPr>
          <a:xfrm>
            <a:off x="721225" y="2434125"/>
            <a:ext cx="5870400" cy="15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Environment (E)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 56% of population lives in cities and towns and account for 70% of CO</a:t>
            </a:r>
            <a:r>
              <a:rPr baseline="-25000"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emissions by 2050 70% will live in towns and cities. The global temperature will rise by 1.5</a:t>
            </a:r>
            <a:r>
              <a:rPr baseline="30000"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◦ </a:t>
            </a: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if we have Net Zero Emissions of CO</a:t>
            </a:r>
            <a:r>
              <a:rPr baseline="-25000"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by 2050 otherwise may be more than 3.5</a:t>
            </a:r>
            <a:r>
              <a:rPr baseline="30000"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◦ </a:t>
            </a: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C.</a:t>
            </a:r>
            <a:endParaRPr sz="1100"/>
          </a:p>
        </p:txBody>
      </p:sp>
      <p:pic>
        <p:nvPicPr>
          <p:cNvPr id="214" name="Google Shape;214;p22"/>
          <p:cNvPicPr preferRelativeResize="0"/>
          <p:nvPr/>
        </p:nvPicPr>
        <p:blipFill rotWithShape="1">
          <a:blip r:embed="rId3">
            <a:alphaModFix/>
          </a:blip>
          <a:srcRect b="0" l="0" r="67344" t="0"/>
          <a:stretch/>
        </p:blipFill>
        <p:spPr>
          <a:xfrm>
            <a:off x="6745876" y="1355000"/>
            <a:ext cx="1431575" cy="304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ESG Trends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/>
              <a:t>02</a:t>
            </a:r>
            <a:endParaRPr b="0"/>
          </a:p>
        </p:txBody>
      </p:sp>
      <p:sp>
        <p:nvSpPr>
          <p:cNvPr id="220" name="Google Shape;220;p23"/>
          <p:cNvSpPr txBox="1"/>
          <p:nvPr>
            <p:ph idx="1" type="body"/>
          </p:nvPr>
        </p:nvSpPr>
        <p:spPr>
          <a:xfrm>
            <a:off x="721225" y="2434125"/>
            <a:ext cx="5870400" cy="14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Social (S):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global population is 8 billion set to rise to 8.5 billion by 2030 and 9.7 billion by 2050. </a:t>
            </a:r>
            <a:r>
              <a:rPr lang="en-GB">
                <a:solidFill>
                  <a:srgbClr val="1D2228"/>
                </a:solidFill>
                <a:latin typeface="Arial"/>
                <a:ea typeface="Arial"/>
                <a:cs typeface="Arial"/>
                <a:sym typeface="Arial"/>
              </a:rPr>
              <a:t>Community Relations and Human Rights, Workplace Health and Safety, Diversity and Inclusion cannot be overlooked.</a:t>
            </a:r>
            <a:endParaRPr sz="1100"/>
          </a:p>
        </p:txBody>
      </p:sp>
      <p:pic>
        <p:nvPicPr>
          <p:cNvPr id="221" name="Google Shape;221;p23"/>
          <p:cNvPicPr preferRelativeResize="0"/>
          <p:nvPr/>
        </p:nvPicPr>
        <p:blipFill rotWithShape="1">
          <a:blip r:embed="rId3">
            <a:alphaModFix/>
          </a:blip>
          <a:srcRect b="0" l="34025" r="33851" t="0"/>
          <a:stretch/>
        </p:blipFill>
        <p:spPr>
          <a:xfrm>
            <a:off x="6757548" y="1394850"/>
            <a:ext cx="1408225" cy="304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4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ESG Trends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/>
              <a:t>03</a:t>
            </a:r>
            <a:endParaRPr b="0"/>
          </a:p>
        </p:txBody>
      </p:sp>
      <p:sp>
        <p:nvSpPr>
          <p:cNvPr id="227" name="Google Shape;227;p24"/>
          <p:cNvSpPr txBox="1"/>
          <p:nvPr>
            <p:ph idx="1" type="body"/>
          </p:nvPr>
        </p:nvSpPr>
        <p:spPr>
          <a:xfrm>
            <a:off x="721225" y="2434125"/>
            <a:ext cx="5870400" cy="1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Governance(G):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With a population of more than 8.5 billion and global temperatures rising the need for innovation in Policy and Code of Conduct, Supply Chain Management, CSR initiatives is a must for any company.</a:t>
            </a:r>
            <a:endParaRPr sz="1100"/>
          </a:p>
        </p:txBody>
      </p:sp>
      <p:pic>
        <p:nvPicPr>
          <p:cNvPr id="228" name="Google Shape;228;p24"/>
          <p:cNvPicPr preferRelativeResize="0"/>
          <p:nvPr/>
        </p:nvPicPr>
        <p:blipFill rotWithShape="1">
          <a:blip r:embed="rId3">
            <a:alphaModFix/>
          </a:blip>
          <a:srcRect b="0" l="67073" r="0" t="0"/>
          <a:stretch/>
        </p:blipFill>
        <p:spPr>
          <a:xfrm>
            <a:off x="6739932" y="1394850"/>
            <a:ext cx="1443451" cy="304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do we want to know?</a:t>
            </a:r>
            <a:endParaRPr/>
          </a:p>
        </p:txBody>
      </p:sp>
      <p:sp>
        <p:nvSpPr>
          <p:cNvPr id="234" name="Google Shape;234;p25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35" name="Google Shape;235;p25"/>
          <p:cNvSpPr txBox="1"/>
          <p:nvPr>
            <p:ph idx="1" type="body"/>
          </p:nvPr>
        </p:nvSpPr>
        <p:spPr>
          <a:xfrm>
            <a:off x="1847691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Is there a correlation between stock market performance and ESG ratings?</a:t>
            </a:r>
            <a:endParaRPr sz="1100"/>
          </a:p>
        </p:txBody>
      </p:sp>
      <p:sp>
        <p:nvSpPr>
          <p:cNvPr id="236" name="Google Shape;236;p25"/>
          <p:cNvSpPr/>
          <p:nvPr/>
        </p:nvSpPr>
        <p:spPr>
          <a:xfrm>
            <a:off x="1400790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37" name="Google Shape;237;p25"/>
          <p:cNvSpPr txBox="1"/>
          <p:nvPr>
            <p:ph idx="1" type="body"/>
          </p:nvPr>
        </p:nvSpPr>
        <p:spPr>
          <a:xfrm>
            <a:off x="1847691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What are the red flags that effect ESG ratings?</a:t>
            </a:r>
            <a:endParaRPr sz="1100"/>
          </a:p>
        </p:txBody>
      </p:sp>
      <p:sp>
        <p:nvSpPr>
          <p:cNvPr id="238" name="Google Shape;238;p25"/>
          <p:cNvSpPr/>
          <p:nvPr/>
        </p:nvSpPr>
        <p:spPr>
          <a:xfrm>
            <a:off x="5090809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39" name="Google Shape;239;p25"/>
          <p:cNvSpPr txBox="1"/>
          <p:nvPr>
            <p:ph idx="1" type="body"/>
          </p:nvPr>
        </p:nvSpPr>
        <p:spPr>
          <a:xfrm>
            <a:off x="5536112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Can we balance balance ESG and turn a high profit?</a:t>
            </a:r>
            <a:endParaRPr sz="1100"/>
          </a:p>
        </p:txBody>
      </p:sp>
      <p:sp>
        <p:nvSpPr>
          <p:cNvPr id="240" name="Google Shape;240;p25"/>
          <p:cNvSpPr/>
          <p:nvPr/>
        </p:nvSpPr>
        <p:spPr>
          <a:xfrm>
            <a:off x="5090809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4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41" name="Google Shape;241;p25"/>
          <p:cNvSpPr txBox="1"/>
          <p:nvPr>
            <p:ph idx="1" type="body"/>
          </p:nvPr>
        </p:nvSpPr>
        <p:spPr>
          <a:xfrm>
            <a:off x="5536112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What can we do to help?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Project objective</a:t>
            </a:r>
            <a:endParaRPr sz="1200"/>
          </a:p>
        </p:txBody>
      </p:sp>
      <p:sp>
        <p:nvSpPr>
          <p:cNvPr id="247" name="Google Shape;247;p26"/>
          <p:cNvSpPr txBox="1"/>
          <p:nvPr>
            <p:ph idx="4294967295" type="body"/>
          </p:nvPr>
        </p:nvSpPr>
        <p:spPr>
          <a:xfrm>
            <a:off x="729450" y="1749350"/>
            <a:ext cx="7010100" cy="28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600">
                <a:solidFill>
                  <a:srgbClr val="FFFFFF"/>
                </a:solidFill>
              </a:rPr>
              <a:t>Transform </a:t>
            </a:r>
            <a:r>
              <a:rPr lang="en-GB" sz="2600">
                <a:solidFill>
                  <a:srgbClr val="FFFFFF"/>
                </a:solidFill>
              </a:rPr>
              <a:t>publicly</a:t>
            </a:r>
            <a:r>
              <a:rPr lang="en-GB" sz="2600">
                <a:solidFill>
                  <a:srgbClr val="FFFFFF"/>
                </a:solidFill>
              </a:rPr>
              <a:t> available data from Yahoo! Finance into a database for analysis.</a:t>
            </a:r>
            <a:endParaRPr sz="2600">
              <a:solidFill>
                <a:srgbClr val="FFFFFF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Char char="●"/>
            </a:pPr>
            <a:r>
              <a:rPr lang="en-GB" sz="2600">
                <a:solidFill>
                  <a:srgbClr val="FFFFFF"/>
                </a:solidFill>
              </a:rPr>
              <a:t>Build a machine learning module to </a:t>
            </a:r>
            <a:r>
              <a:rPr lang="en-GB" sz="2600">
                <a:solidFill>
                  <a:srgbClr val="FFFFFF"/>
                </a:solidFill>
              </a:rPr>
              <a:t>evaluate</a:t>
            </a:r>
            <a:r>
              <a:rPr lang="en-GB" sz="2600">
                <a:solidFill>
                  <a:srgbClr val="FFFFFF"/>
                </a:solidFill>
              </a:rPr>
              <a:t> performance</a:t>
            </a:r>
            <a:endParaRPr sz="2600">
              <a:solidFill>
                <a:srgbClr val="FFFFFF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Char char="●"/>
            </a:pPr>
            <a:r>
              <a:rPr lang="en-GB" sz="2600">
                <a:solidFill>
                  <a:srgbClr val="FFFFFF"/>
                </a:solidFill>
              </a:rPr>
              <a:t>Visualize the results in order to make predictions and draw conclusions.</a:t>
            </a:r>
            <a:r>
              <a:rPr lang="en-GB" sz="3000">
                <a:solidFill>
                  <a:srgbClr val="FFFFFF"/>
                </a:solidFill>
              </a:rPr>
              <a:t> 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